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6"/>
  </p:notesMasterIdLst>
  <p:sldIdLst>
    <p:sldId id="256" r:id="rId5"/>
    <p:sldId id="257" r:id="rId6"/>
    <p:sldId id="285" r:id="rId7"/>
    <p:sldId id="258" r:id="rId8"/>
    <p:sldId id="263" r:id="rId9"/>
    <p:sldId id="264" r:id="rId10"/>
    <p:sldId id="265" r:id="rId11"/>
    <p:sldId id="260" r:id="rId12"/>
    <p:sldId id="266" r:id="rId13"/>
    <p:sldId id="268" r:id="rId14"/>
    <p:sldId id="277" r:id="rId15"/>
    <p:sldId id="284" r:id="rId16"/>
    <p:sldId id="279" r:id="rId17"/>
    <p:sldId id="275" r:id="rId18"/>
    <p:sldId id="276" r:id="rId19"/>
    <p:sldId id="269" r:id="rId20"/>
    <p:sldId id="270" r:id="rId21"/>
    <p:sldId id="271" r:id="rId22"/>
    <p:sldId id="272" r:id="rId23"/>
    <p:sldId id="283" r:id="rId24"/>
    <p:sldId id="282" r:id="rId2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20"/>
    <p:restoredTop sz="94677"/>
  </p:normalViewPr>
  <p:slideViewPr>
    <p:cSldViewPr>
      <p:cViewPr>
        <p:scale>
          <a:sx n="65" d="100"/>
          <a:sy n="65" d="100"/>
        </p:scale>
        <p:origin x="984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0T17:24:37.38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626 1682 24575,'31'0'0,"0"0"0,22 0 0,-8 0 0,0 0 0,-1 0 0,-2 0 0,5 0 0,5 0 0,2-2 0,2-1 0,-7-2 0,-6 0 0,-7 2 0,-6-2 0,0 2 0,0 1 0,2-3 0,1 2 0,3 0 0,-1-1 0,4 0 0,4-1 0,5-2 0,7 1 0,2 1 0,3 1 0,1 2 0,1-1 0,0 0 0,0 1 0,-4 2 0,-3 0 0,-6 0 0,-6 0 0,-4 0 0,-4 0 0,2 0 0,0 0 0,1 0 0,-3 0 0,-3 0 0,-3 0 0,1 0 0,4 0 0,4 0 0,5 0 0,1 0 0,1 0 0,2 0 0,1 0 0,0 0 0,0 0 0,-3 0 0,-3 0 0,2 0 0,7-2 0,6-1 0,7 0 0,7-3 0,1 0 0,1 0 0,2 0 0,-3 1 0,-1 2 0,0 0 0,-6 1 0,-1 2 0,1 0 0,0 0 0,0 0 0,0 0 0,-1 0 0,1 0 0,6 0 0,-1 0 0,-4 0 0,-4 0 0,-13 0 0,-4 2 0,-4 3 0,-8 2 0,-1 1 0,-5-1 0,-11 0 0,6 0 0,20 0 0,55-3 0,-10-3 0,12-1 0,-18-1 0,5 0 0,1-1-323,5 1 1,2-1 0,-1 1 322,0-1 0,0 0 0,-2 1 0,-6-1 0,-1 1 0,-2 0 0,-3 1 0,-1 0 0,-1 0-58,-2 0 0,-1 0 1,-2 0 57,30 0 0,-4 0 0,-12 0 0,-3 0 0,-9 0 0,-4 0 0,-8 0 0,-3 0 0,39 0 0,-9 0 958,-8 0-958,-1 0 182,-4 0-182,-3 0 0,-2-2 0,-3-4 0,-3-3 0,-1 0 0,-2 1 0,-3 3 0,2 0 0,8-1 0,9-1 0,7-1 0,2-1 0,-4 1 0,-2 3 0,-1 3 0,0 2 0,5 0 0,-2 0 0,1-2 0,-6-1 0,-9 0 0,-2 0 0,-2 0 0,6 0 0,8 0 0,5-2 0,0 1 0,-6 1 0,-6 0 0,-4 1 0,-4-2 0,0 1 0,1-2 0,-1 2 0,4 0 0,0-1 0,2 1 0,2 0 0,3 0 0,7 2 0,6 1 0,5 0 0,1-2 0,-7-1 0,-4-1 0,0 2 0,6-1 0,7-1 0,0 1 0,-2 0 0,-8 3 0,-8 0 0,-14 0 0,-3 0 0,10 0 0,11 0 0,-32-1 0,3-1 0,6 0 0,2 1 0,4-1 0,3 0 0,3 0 0,2 0 0,3 0 0,1 0 0,-2-1 0,0-1 0,-1-1 0,-2-2 0,-4 1 0,-3-2 0,-7 1 0,-4-1 0,31-6 0,-17-1 0,-10 1 0,0-2 0,0 0 0,-11 0 0,-9 0 0,-8-1 0,0-6 0,7-7 0,-1-6 0,-3-3 0,-8 2 0,-9 3 0,-7 2 0,-6 1 0,-3-3 0,-1-4 0,-6-4 0,-8-6 0,-9-6 0,-6-7 0,-3-1 0,-2 4 0,-3 4 0,-2 8 0,-2 4 0,1 3 0,-1 5 0,1 1 0,-1 2 0,-3 3 0,-2 2 0,-5 3 0,2 1 0,-1 2 0,0 1 0,-2 3 0,-7 1 0,-3 0 0,-7 0 0,-2 0 0,-3 1 0,-1 5 0,3 0 0,1 3 0,-1 2 0,-7 2 0,-4-1 0,-7 0 0,0-1 0,7 2 0,7 1 0,10-2 0,-1 0 0,-2 1 0,-4 0 0,-1 2 0,3 0 0,3 0 0,-2 0 0,-11 0 0,-13 0 0,42 0 0,-1 0 0,-2 0 0,-1 0 0,1 0 0,0 0 0,3 0 0,-1 0 0,3 0 0,0 0 0,-49 0 0,49 0 0,-2 0 0,0 0 0,-2 0 0,-3 0 0,-2 0 0,-4 0 0,-1 0 0,-1 0 0,-1 0 0,-1 0 0,0 0 0,3 0 0,1 0 0,3 0 0,1 0 0,3 1 0,-1 0 0,0 1 0,1 1 0,-4 1 0,-1 1 0,-3 0 0,0 0 0,0 0 0,0 0 0,1-1 0,0-1 0,5-1 0,2 0 0,2 1 0,2 0 0,-3-1 0,1 2 0,-3 0 0,-1 1 0,-5 2 0,-1-1 0,-2 1 0,0 0 0,3 0 0,2 0 0,5 0 0,2-1 0,-39 7 0,7-2 0,1 0 0,-7 0 0,44-4 0,-2-2 0,0 1 0,0-1 0,0 0 0,1 0 0,-42 4 0,11 0 0,10-2 0,12-2 0,9 0 0,12 0 0,13 0 0,9 3 0,0-1 0,-26-2 0,-52 1 0,27-2 0,-7 2 0,6-2 0,-6 0 0,0-1 0,-1 1 0,0 0 0,2 0 0,-28 0 0,3-2 0,9-4 0,6-3 0,26 0 0,3-2 0,1 0 0,1 0 0,-46-8 0,9 7 0,9 5 0,10 1 0,9 2 0,6 0 0,2 0 0,-3 0 0,-4 0 0,-11 0 0,-15 0 0,-9 0 0,42 0 0,0 0 0,-1-1 0,1-1 0,2 1 0,1-1 0,-45-2 0,9-1 0,5 2 0,-2-1 0,0-1 0,-6 2 0,-2 0 0,1 1 0,-1 2 0,3-2 0,1-1 0,1-3 0,2-2 0,0 2 0,-3-3 0,-4 3 0,-7 0 0,47 3 0,-1 0 0,0 1 0,1 1 0,-45-2 0,11 3 0,16 0 0,15 0 0,4 0 0,5 0 0,-4 0 0,-2 0 0,0 0 0,-4 0 0,-3 0 0,-7 0 0,-5 4 0,-6 4 0,1 2 0,1 1 0,3-2 0,3 0 0,0 0 0,0-1 0,0 0 0,3 1 0,1 0 0,0-1 0,2 0 0,3-2 0,6-1 0,5 2 0,4-1 0,3 1 0,3 0 0,-1 0 0,2 0 0,-1 1 0,1-1 0,1 2 0,1 2 0,2 1 0,0 0 0,5-1 0,3-1 0,5 0 0,4-1 0,2 3 0,0 2 0,-3 3 0,1 1 0,-3 1 0,0-1 0,1 3 0,1 1 0,2-1 0,1 0 0,1-2 0,1-1 0,2 1 0,1 0 0,2-3 0,1-1 0,3-1 0,1-2 0,2 2 0,0 1 0,-2 1 0,-1 1 0,0 2 0,1 0 0,2 2 0,0 0 0,0 1 0,0-1 0,0-1 0,0 2 0,0 4 0,0 3 0,0 3 0,0-1 0,2-3 0,3-4 0,2-3 0,1-2 0,1-1 0,2 1 0,1 0 0,2-1 0,0 1 0,0-1 0,2 1 0,1-1 0,1 1 0,-2 0 0,0-1 0,-2-2 0,0-1 0,0-1 0,0-2 0,2 0 0,-1-2 0,2 0 0,-3-1 0,0 1 0,0-1 0,0 1 0,1-1 0,1 2 0,-2-1 0,-2-1 0,-3-1 0,0-3 0,-1 1 0,3-2 0,1 1 0,1 1 0,-1-3 0,-3 3 0,-1-2 0,1 0 0,-2 1 0,-1-2 0,0 1 0,0 0 0,1 0 0,0 0 0,0 2 0,3 1 0,1-1 0,0 1 0,0-1 0,-2 0 0,-1 0 0,-1-1 0,-1 0 0,-3-2 0,-1-1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1829F-B6F6-8249-989A-8316168DBA7C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D62D-FCA5-7B4E-9EAB-60302664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87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To help your child ease into Kindergarten, we are dividing each class into two smaller groups (A &amp; B) for the first week of school. This allows for a gentle start in a quieter, more personal setting.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CD62D-FCA5-7B4E-9EAB-603026642FC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31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069556"/>
            <a:ext cx="446405" cy="2788920"/>
          </a:xfrm>
          <a:custGeom>
            <a:avLst/>
            <a:gdLst/>
            <a:ahLst/>
            <a:cxnLst/>
            <a:rect l="l" t="t" r="r" b="b"/>
            <a:pathLst>
              <a:path w="446405" h="2788920">
                <a:moveTo>
                  <a:pt x="0" y="0"/>
                </a:moveTo>
                <a:lnTo>
                  <a:pt x="0" y="2788443"/>
                </a:lnTo>
                <a:lnTo>
                  <a:pt x="446151" y="2788443"/>
                </a:lnTo>
                <a:lnTo>
                  <a:pt x="0" y="0"/>
                </a:lnTo>
                <a:close/>
              </a:path>
            </a:pathLst>
          </a:custGeom>
          <a:solidFill>
            <a:srgbClr val="FFC908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069556"/>
            <a:ext cx="446405" cy="2788920"/>
          </a:xfrm>
          <a:custGeom>
            <a:avLst/>
            <a:gdLst/>
            <a:ahLst/>
            <a:cxnLst/>
            <a:rect l="l" t="t" r="r" b="b"/>
            <a:pathLst>
              <a:path w="446405" h="2788920">
                <a:moveTo>
                  <a:pt x="0" y="0"/>
                </a:moveTo>
                <a:lnTo>
                  <a:pt x="0" y="2788443"/>
                </a:lnTo>
                <a:lnTo>
                  <a:pt x="446151" y="2788443"/>
                </a:lnTo>
                <a:lnTo>
                  <a:pt x="0" y="0"/>
                </a:lnTo>
                <a:close/>
              </a:path>
            </a:pathLst>
          </a:custGeom>
          <a:solidFill>
            <a:srgbClr val="FFC908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140464" y="4188293"/>
            <a:ext cx="4003675" cy="2670175"/>
          </a:xfrm>
          <a:custGeom>
            <a:avLst/>
            <a:gdLst/>
            <a:ahLst/>
            <a:cxnLst/>
            <a:rect l="l" t="t" r="r" b="b"/>
            <a:pathLst>
              <a:path w="4003675" h="2670175">
                <a:moveTo>
                  <a:pt x="0" y="2669706"/>
                </a:moveTo>
                <a:lnTo>
                  <a:pt x="400353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043801" y="4825"/>
            <a:ext cx="1218565" cy="6853555"/>
          </a:xfrm>
          <a:custGeom>
            <a:avLst/>
            <a:gdLst/>
            <a:ahLst/>
            <a:cxnLst/>
            <a:rect l="l" t="t" r="r" b="b"/>
            <a:pathLst>
              <a:path w="1218565" h="6853555">
                <a:moveTo>
                  <a:pt x="0" y="0"/>
                </a:moveTo>
                <a:lnTo>
                  <a:pt x="1218353" y="6853174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896411" y="0"/>
            <a:ext cx="2247900" cy="6858000"/>
          </a:xfrm>
          <a:custGeom>
            <a:avLst/>
            <a:gdLst/>
            <a:ahLst/>
            <a:cxnLst/>
            <a:rect l="l" t="t" r="r" b="b"/>
            <a:pathLst>
              <a:path w="2247900" h="6858000">
                <a:moveTo>
                  <a:pt x="2021020" y="0"/>
                </a:moveTo>
                <a:lnTo>
                  <a:pt x="0" y="6858000"/>
                </a:lnTo>
                <a:lnTo>
                  <a:pt x="2247588" y="6858000"/>
                </a:lnTo>
                <a:lnTo>
                  <a:pt x="2247588" y="8143"/>
                </a:lnTo>
                <a:lnTo>
                  <a:pt x="2021020" y="0"/>
                </a:lnTo>
                <a:close/>
              </a:path>
            </a:pathLst>
          </a:custGeom>
          <a:solidFill>
            <a:srgbClr val="FFC908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202571" y="0"/>
            <a:ext cx="1941830" cy="6858000"/>
          </a:xfrm>
          <a:custGeom>
            <a:avLst/>
            <a:gdLst/>
            <a:ahLst/>
            <a:cxnLst/>
            <a:rect l="l" t="t" r="r" b="b"/>
            <a:pathLst>
              <a:path w="1941829" h="6858000">
                <a:moveTo>
                  <a:pt x="1941428" y="0"/>
                </a:moveTo>
                <a:lnTo>
                  <a:pt x="0" y="0"/>
                </a:lnTo>
                <a:lnTo>
                  <a:pt x="1203304" y="6858000"/>
                </a:lnTo>
                <a:lnTo>
                  <a:pt x="1941428" y="6858000"/>
                </a:lnTo>
                <a:lnTo>
                  <a:pt x="1941428" y="0"/>
                </a:lnTo>
                <a:close/>
              </a:path>
            </a:pathLst>
          </a:custGeom>
          <a:solidFill>
            <a:srgbClr val="FFC908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638925" y="3927865"/>
            <a:ext cx="2505075" cy="2930525"/>
          </a:xfrm>
          <a:custGeom>
            <a:avLst/>
            <a:gdLst/>
            <a:ahLst/>
            <a:cxnLst/>
            <a:rect l="l" t="t" r="r" b="b"/>
            <a:pathLst>
              <a:path w="2505075" h="2930525">
                <a:moveTo>
                  <a:pt x="2505075" y="0"/>
                </a:moveTo>
                <a:lnTo>
                  <a:pt x="0" y="2930134"/>
                </a:lnTo>
                <a:lnTo>
                  <a:pt x="2505075" y="2930134"/>
                </a:lnTo>
                <a:lnTo>
                  <a:pt x="2505075" y="0"/>
                </a:lnTo>
                <a:close/>
              </a:path>
            </a:pathLst>
          </a:custGeom>
          <a:solidFill>
            <a:srgbClr val="F8921D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012975" y="0"/>
            <a:ext cx="2131060" cy="6858000"/>
          </a:xfrm>
          <a:custGeom>
            <a:avLst/>
            <a:gdLst/>
            <a:ahLst/>
            <a:cxnLst/>
            <a:rect l="l" t="t" r="r" b="b"/>
            <a:pathLst>
              <a:path w="2131059" h="6858000">
                <a:moveTo>
                  <a:pt x="2131024" y="0"/>
                </a:moveTo>
                <a:lnTo>
                  <a:pt x="0" y="0"/>
                </a:lnTo>
                <a:lnTo>
                  <a:pt x="1854418" y="6858000"/>
                </a:lnTo>
                <a:lnTo>
                  <a:pt x="2131024" y="6849812"/>
                </a:lnTo>
                <a:lnTo>
                  <a:pt x="2131024" y="0"/>
                </a:lnTo>
                <a:close/>
              </a:path>
            </a:pathLst>
          </a:custGeom>
          <a:solidFill>
            <a:srgbClr val="C96E05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8296275" y="0"/>
            <a:ext cx="847725" cy="6858000"/>
          </a:xfrm>
          <a:custGeom>
            <a:avLst/>
            <a:gdLst/>
            <a:ahLst/>
            <a:cxnLst/>
            <a:rect l="l" t="t" r="r" b="b"/>
            <a:pathLst>
              <a:path w="847725" h="6858000">
                <a:moveTo>
                  <a:pt x="847725" y="0"/>
                </a:moveTo>
                <a:lnTo>
                  <a:pt x="675844" y="0"/>
                </a:lnTo>
                <a:lnTo>
                  <a:pt x="0" y="6858000"/>
                </a:lnTo>
                <a:lnTo>
                  <a:pt x="847724" y="6858000"/>
                </a:lnTo>
                <a:lnTo>
                  <a:pt x="847725" y="0"/>
                </a:lnTo>
                <a:close/>
              </a:path>
            </a:pathLst>
          </a:custGeom>
          <a:solidFill>
            <a:srgbClr val="FFDF6B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078502" y="0"/>
            <a:ext cx="1065530" cy="6858000"/>
          </a:xfrm>
          <a:custGeom>
            <a:avLst/>
            <a:gdLst/>
            <a:ahLst/>
            <a:cxnLst/>
            <a:rect l="l" t="t" r="r" b="b"/>
            <a:pathLst>
              <a:path w="1065529" h="6858000">
                <a:moveTo>
                  <a:pt x="1051011" y="0"/>
                </a:moveTo>
                <a:lnTo>
                  <a:pt x="0" y="0"/>
                </a:lnTo>
                <a:lnTo>
                  <a:pt x="937355" y="6858000"/>
                </a:lnTo>
                <a:lnTo>
                  <a:pt x="1065244" y="6858000"/>
                </a:lnTo>
                <a:lnTo>
                  <a:pt x="1065498" y="6196093"/>
                </a:lnTo>
                <a:lnTo>
                  <a:pt x="1050828" y="397851"/>
                </a:lnTo>
                <a:lnTo>
                  <a:pt x="1051011" y="0"/>
                </a:lnTo>
                <a:close/>
              </a:path>
            </a:pathLst>
          </a:custGeom>
          <a:solidFill>
            <a:srgbClr val="FFC908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8058150" y="4903849"/>
            <a:ext cx="1085850" cy="1954530"/>
          </a:xfrm>
          <a:custGeom>
            <a:avLst/>
            <a:gdLst/>
            <a:ahLst/>
            <a:cxnLst/>
            <a:rect l="l" t="t" r="r" b="b"/>
            <a:pathLst>
              <a:path w="1085850" h="1954529">
                <a:moveTo>
                  <a:pt x="1085850" y="0"/>
                </a:moveTo>
                <a:lnTo>
                  <a:pt x="0" y="1954150"/>
                </a:lnTo>
                <a:lnTo>
                  <a:pt x="1085850" y="1949111"/>
                </a:lnTo>
                <a:lnTo>
                  <a:pt x="1085850" y="0"/>
                </a:lnTo>
                <a:close/>
              </a:path>
            </a:pathLst>
          </a:custGeom>
          <a:solidFill>
            <a:srgbClr val="FFC908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19555" y="-101727"/>
            <a:ext cx="6104889" cy="14941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8342" y="1582737"/>
            <a:ext cx="6862445" cy="28428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5"/>
          <p:cNvGrpSpPr/>
          <p:nvPr/>
        </p:nvGrpSpPr>
        <p:grpSpPr>
          <a:xfrm>
            <a:off x="6638925" y="0"/>
            <a:ext cx="2505075" cy="6863080"/>
            <a:chOff x="6638925" y="0"/>
            <a:chExt cx="2505075" cy="6863080"/>
          </a:xfrm>
        </p:grpSpPr>
        <p:sp>
          <p:nvSpPr>
            <p:cNvPr id="6" name="object 6"/>
            <p:cNvSpPr/>
            <p:nvPr/>
          </p:nvSpPr>
          <p:spPr>
            <a:xfrm>
              <a:off x="7043800" y="4825"/>
              <a:ext cx="1218565" cy="6853555"/>
            </a:xfrm>
            <a:custGeom>
              <a:avLst/>
              <a:gdLst/>
              <a:ahLst/>
              <a:cxnLst/>
              <a:rect l="l" t="t" r="r" b="b"/>
              <a:pathLst>
                <a:path w="1218565" h="6853555">
                  <a:moveTo>
                    <a:pt x="0" y="0"/>
                  </a:moveTo>
                  <a:lnTo>
                    <a:pt x="1218353" y="6853174"/>
                  </a:lnTo>
                </a:path>
              </a:pathLst>
            </a:custGeom>
            <a:ln w="952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896411" y="0"/>
              <a:ext cx="2247900" cy="6858000"/>
            </a:xfrm>
            <a:custGeom>
              <a:avLst/>
              <a:gdLst/>
              <a:ahLst/>
              <a:cxnLst/>
              <a:rect l="l" t="t" r="r" b="b"/>
              <a:pathLst>
                <a:path w="2247900" h="6858000">
                  <a:moveTo>
                    <a:pt x="2021020" y="0"/>
                  </a:moveTo>
                  <a:lnTo>
                    <a:pt x="0" y="6858000"/>
                  </a:lnTo>
                  <a:lnTo>
                    <a:pt x="2247588" y="6858000"/>
                  </a:lnTo>
                  <a:lnTo>
                    <a:pt x="2247588" y="8143"/>
                  </a:lnTo>
                  <a:lnTo>
                    <a:pt x="2021020" y="0"/>
                  </a:lnTo>
                  <a:close/>
                </a:path>
              </a:pathLst>
            </a:custGeom>
            <a:solidFill>
              <a:srgbClr val="FFC908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202571" y="0"/>
              <a:ext cx="1941830" cy="6858000"/>
            </a:xfrm>
            <a:custGeom>
              <a:avLst/>
              <a:gdLst/>
              <a:ahLst/>
              <a:cxnLst/>
              <a:rect l="l" t="t" r="r" b="b"/>
              <a:pathLst>
                <a:path w="1941829" h="6858000">
                  <a:moveTo>
                    <a:pt x="1941428" y="0"/>
                  </a:moveTo>
                  <a:lnTo>
                    <a:pt x="0" y="0"/>
                  </a:lnTo>
                  <a:lnTo>
                    <a:pt x="1203304" y="6858000"/>
                  </a:lnTo>
                  <a:lnTo>
                    <a:pt x="1941428" y="6858000"/>
                  </a:lnTo>
                  <a:lnTo>
                    <a:pt x="1941428" y="0"/>
                  </a:lnTo>
                  <a:close/>
                </a:path>
              </a:pathLst>
            </a:custGeom>
            <a:solidFill>
              <a:srgbClr val="FFC90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638925" y="3927865"/>
              <a:ext cx="2505075" cy="2930525"/>
            </a:xfrm>
            <a:custGeom>
              <a:avLst/>
              <a:gdLst/>
              <a:ahLst/>
              <a:cxnLst/>
              <a:rect l="l" t="t" r="r" b="b"/>
              <a:pathLst>
                <a:path w="2505075" h="2930525">
                  <a:moveTo>
                    <a:pt x="2505075" y="0"/>
                  </a:moveTo>
                  <a:lnTo>
                    <a:pt x="0" y="2930134"/>
                  </a:lnTo>
                  <a:lnTo>
                    <a:pt x="2505075" y="2930134"/>
                  </a:lnTo>
                  <a:lnTo>
                    <a:pt x="2505075" y="0"/>
                  </a:lnTo>
                  <a:close/>
                </a:path>
              </a:pathLst>
            </a:custGeom>
            <a:solidFill>
              <a:srgbClr val="F8921D">
                <a:alpha val="7215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012975" y="0"/>
              <a:ext cx="2131060" cy="6858000"/>
            </a:xfrm>
            <a:custGeom>
              <a:avLst/>
              <a:gdLst/>
              <a:ahLst/>
              <a:cxnLst/>
              <a:rect l="l" t="t" r="r" b="b"/>
              <a:pathLst>
                <a:path w="2131059" h="6858000">
                  <a:moveTo>
                    <a:pt x="2131024" y="0"/>
                  </a:moveTo>
                  <a:lnTo>
                    <a:pt x="0" y="0"/>
                  </a:lnTo>
                  <a:lnTo>
                    <a:pt x="1854418" y="6858000"/>
                  </a:lnTo>
                  <a:lnTo>
                    <a:pt x="2131024" y="6849812"/>
                  </a:lnTo>
                  <a:lnTo>
                    <a:pt x="2131024" y="0"/>
                  </a:lnTo>
                  <a:close/>
                </a:path>
              </a:pathLst>
            </a:custGeom>
            <a:solidFill>
              <a:srgbClr val="C96E05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296275" y="0"/>
              <a:ext cx="847725" cy="6858000"/>
            </a:xfrm>
            <a:custGeom>
              <a:avLst/>
              <a:gdLst/>
              <a:ahLst/>
              <a:cxnLst/>
              <a:rect l="l" t="t" r="r" b="b"/>
              <a:pathLst>
                <a:path w="847725" h="6858000">
                  <a:moveTo>
                    <a:pt x="847725" y="0"/>
                  </a:moveTo>
                  <a:lnTo>
                    <a:pt x="675844" y="0"/>
                  </a:lnTo>
                  <a:lnTo>
                    <a:pt x="0" y="6858000"/>
                  </a:lnTo>
                  <a:lnTo>
                    <a:pt x="847724" y="6858000"/>
                  </a:lnTo>
                  <a:lnTo>
                    <a:pt x="847725" y="0"/>
                  </a:lnTo>
                  <a:close/>
                </a:path>
              </a:pathLst>
            </a:custGeom>
            <a:solidFill>
              <a:srgbClr val="FFDF6B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078501" y="0"/>
              <a:ext cx="1065530" cy="6858000"/>
            </a:xfrm>
            <a:custGeom>
              <a:avLst/>
              <a:gdLst/>
              <a:ahLst/>
              <a:cxnLst/>
              <a:rect l="l" t="t" r="r" b="b"/>
              <a:pathLst>
                <a:path w="1065529" h="6858000">
                  <a:moveTo>
                    <a:pt x="1051011" y="0"/>
                  </a:moveTo>
                  <a:lnTo>
                    <a:pt x="0" y="0"/>
                  </a:lnTo>
                  <a:lnTo>
                    <a:pt x="937355" y="6858000"/>
                  </a:lnTo>
                  <a:lnTo>
                    <a:pt x="1065244" y="6858000"/>
                  </a:lnTo>
                  <a:lnTo>
                    <a:pt x="1065498" y="6196093"/>
                  </a:lnTo>
                  <a:lnTo>
                    <a:pt x="1050828" y="397851"/>
                  </a:lnTo>
                  <a:lnTo>
                    <a:pt x="1051011" y="0"/>
                  </a:lnTo>
                  <a:close/>
                </a:path>
              </a:pathLst>
            </a:custGeom>
            <a:solidFill>
              <a:srgbClr val="FFC908">
                <a:alpha val="6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58150" y="4903849"/>
              <a:ext cx="1085850" cy="1954530"/>
            </a:xfrm>
            <a:custGeom>
              <a:avLst/>
              <a:gdLst/>
              <a:ahLst/>
              <a:cxnLst/>
              <a:rect l="l" t="t" r="r" b="b"/>
              <a:pathLst>
                <a:path w="1085850" h="1954529">
                  <a:moveTo>
                    <a:pt x="1085850" y="0"/>
                  </a:moveTo>
                  <a:lnTo>
                    <a:pt x="0" y="1954150"/>
                  </a:lnTo>
                  <a:lnTo>
                    <a:pt x="1085850" y="1949111"/>
                  </a:lnTo>
                  <a:lnTo>
                    <a:pt x="1085850" y="0"/>
                  </a:lnTo>
                  <a:close/>
                </a:path>
              </a:pathLst>
            </a:custGeom>
            <a:solidFill>
              <a:srgbClr val="FFC908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0" y="0"/>
            <a:ext cx="857250" cy="5624195"/>
          </a:xfrm>
          <a:custGeom>
            <a:avLst/>
            <a:gdLst/>
            <a:ahLst/>
            <a:cxnLst/>
            <a:rect l="l" t="t" r="r" b="b"/>
            <a:pathLst>
              <a:path w="857250" h="5624195">
                <a:moveTo>
                  <a:pt x="857250" y="0"/>
                </a:moveTo>
                <a:lnTo>
                  <a:pt x="0" y="0"/>
                </a:lnTo>
                <a:lnTo>
                  <a:pt x="0" y="5624017"/>
                </a:lnTo>
                <a:lnTo>
                  <a:pt x="857250" y="7366"/>
                </a:lnTo>
                <a:lnTo>
                  <a:pt x="857250" y="0"/>
                </a:lnTo>
                <a:close/>
              </a:path>
            </a:pathLst>
          </a:custGeom>
          <a:solidFill>
            <a:srgbClr val="FFC908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947102" y="895032"/>
            <a:ext cx="7402195" cy="8153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150" dirty="0"/>
              <a:t>Kindergarten</a:t>
            </a:r>
            <a:r>
              <a:rPr sz="5150" spc="-90" dirty="0"/>
              <a:t> </a:t>
            </a:r>
            <a:r>
              <a:rPr sz="5150" spc="-10" dirty="0"/>
              <a:t>Orientation</a:t>
            </a:r>
            <a:endParaRPr sz="5150" dirty="0"/>
          </a:p>
        </p:txBody>
      </p:sp>
      <p:grpSp>
        <p:nvGrpSpPr>
          <p:cNvPr id="17" name="object 17"/>
          <p:cNvGrpSpPr/>
          <p:nvPr/>
        </p:nvGrpSpPr>
        <p:grpSpPr>
          <a:xfrm>
            <a:off x="931781" y="2239584"/>
            <a:ext cx="8024322" cy="5026213"/>
            <a:chOff x="995853" y="1679387"/>
            <a:chExt cx="8024322" cy="5026213"/>
          </a:xfrm>
        </p:grpSpPr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5853" y="1679387"/>
              <a:ext cx="6762750" cy="238125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62900" y="5657850"/>
              <a:ext cx="1057275" cy="1047750"/>
            </a:xfrm>
            <a:prstGeom prst="rect">
              <a:avLst/>
            </a:prstGeom>
          </p:spPr>
        </p:pic>
      </p:grpSp>
      <p:sp>
        <p:nvSpPr>
          <p:cNvPr id="21" name="object 15">
            <a:extLst>
              <a:ext uri="{FF2B5EF4-FFF2-40B4-BE49-F238E27FC236}">
                <a16:creationId xmlns:a16="http://schemas.microsoft.com/office/drawing/2014/main" id="{9AE4A8A9-7186-C8E5-86D4-C032B90F0316}"/>
              </a:ext>
            </a:extLst>
          </p:cNvPr>
          <p:cNvSpPr txBox="1">
            <a:spLocks/>
          </p:cNvSpPr>
          <p:nvPr/>
        </p:nvSpPr>
        <p:spPr>
          <a:xfrm>
            <a:off x="702095" y="4865738"/>
            <a:ext cx="7402195" cy="137601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>
            <a:lvl1pPr>
              <a:defRPr sz="5400" b="0" i="0">
                <a:solidFill>
                  <a:schemeClr val="tx1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12700" algn="ctr">
              <a:spcBef>
                <a:spcPts val="130"/>
              </a:spcBef>
            </a:pPr>
            <a:r>
              <a:rPr lang="en-CA" sz="5150" dirty="0"/>
              <a:t>Welcome</a:t>
            </a:r>
          </a:p>
          <a:p>
            <a:pPr marL="12700" algn="ctr">
              <a:spcBef>
                <a:spcPts val="130"/>
              </a:spcBef>
            </a:pPr>
            <a:r>
              <a:rPr lang="en-CA" sz="3600" dirty="0"/>
              <a:t>Wed, June 18th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8044" y="1385135"/>
            <a:ext cx="7006590" cy="4651851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355600" indent="-342900">
              <a:spcBef>
                <a:spcPts val="1155"/>
              </a:spcBef>
              <a:buClr>
                <a:srgbClr val="FFC908"/>
              </a:buClr>
              <a:buSzPct val="81818"/>
              <a:buFont typeface="Wingdings"/>
              <a:buChar char=""/>
              <a:tabLst>
                <a:tab pos="355600" algn="l"/>
              </a:tabLst>
            </a:pPr>
            <a:r>
              <a:rPr lang="en-CA" sz="2750" spc="-10" dirty="0">
                <a:latin typeface="Trebuchet MS"/>
                <a:cs typeface="Trebuchet MS"/>
              </a:rPr>
              <a:t>Attendance, Forms, Fees, Conferences, Report Cards</a:t>
            </a:r>
            <a:endParaRPr lang="en-CA" sz="275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155"/>
              </a:spcBef>
              <a:buClr>
                <a:srgbClr val="FFC908"/>
              </a:buClr>
              <a:buSzPct val="81818"/>
              <a:buFont typeface="Wingdings"/>
              <a:buChar char=""/>
              <a:tabLst>
                <a:tab pos="355600" algn="l"/>
              </a:tabLst>
            </a:pPr>
            <a:r>
              <a:rPr sz="2750" dirty="0">
                <a:latin typeface="Trebuchet MS"/>
                <a:cs typeface="Trebuchet MS"/>
              </a:rPr>
              <a:t>Instructions</a:t>
            </a:r>
            <a:r>
              <a:rPr sz="2750" spc="15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are</a:t>
            </a:r>
            <a:r>
              <a:rPr sz="2750" spc="14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in</a:t>
            </a:r>
            <a:r>
              <a:rPr sz="2750" spc="-1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your</a:t>
            </a:r>
            <a:r>
              <a:rPr sz="2750" spc="65" dirty="0">
                <a:latin typeface="Trebuchet MS"/>
                <a:cs typeface="Trebuchet MS"/>
              </a:rPr>
              <a:t> </a:t>
            </a:r>
            <a:r>
              <a:rPr sz="2750" spc="-10" dirty="0">
                <a:latin typeface="Trebuchet MS"/>
                <a:cs typeface="Trebuchet MS"/>
              </a:rPr>
              <a:t>package</a:t>
            </a:r>
            <a:endParaRPr sz="2750" dirty="0">
              <a:latin typeface="Trebuchet MS"/>
              <a:cs typeface="Trebuchet MS"/>
            </a:endParaRPr>
          </a:p>
          <a:p>
            <a:pPr marL="354965" indent="-342265">
              <a:lnSpc>
                <a:spcPct val="100000"/>
              </a:lnSpc>
              <a:spcBef>
                <a:spcPts val="1055"/>
              </a:spcBef>
              <a:buClr>
                <a:srgbClr val="FFC908"/>
              </a:buClr>
              <a:buSzPct val="81818"/>
              <a:buFont typeface="Wingdings"/>
              <a:buChar char=""/>
              <a:tabLst>
                <a:tab pos="354965" algn="l"/>
              </a:tabLst>
            </a:pPr>
            <a:r>
              <a:rPr sz="2750" dirty="0">
                <a:latin typeface="Trebuchet MS"/>
                <a:cs typeface="Trebuchet MS"/>
              </a:rPr>
              <a:t>Use</a:t>
            </a:r>
            <a:r>
              <a:rPr sz="2750" spc="7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CBE#</a:t>
            </a:r>
            <a:r>
              <a:rPr sz="2750" spc="5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found</a:t>
            </a:r>
            <a:r>
              <a:rPr sz="2750" spc="4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on</a:t>
            </a:r>
            <a:r>
              <a:rPr sz="2750" spc="7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label</a:t>
            </a:r>
            <a:r>
              <a:rPr sz="2750" spc="9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of</a:t>
            </a:r>
            <a:r>
              <a:rPr sz="2750" spc="3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your</a:t>
            </a:r>
            <a:r>
              <a:rPr sz="2750" spc="55" dirty="0">
                <a:latin typeface="Trebuchet MS"/>
                <a:cs typeface="Trebuchet MS"/>
              </a:rPr>
              <a:t> </a:t>
            </a:r>
            <a:r>
              <a:rPr sz="2750" spc="-10" dirty="0">
                <a:latin typeface="Trebuchet MS"/>
                <a:cs typeface="Trebuchet MS"/>
              </a:rPr>
              <a:t>package</a:t>
            </a:r>
            <a:endParaRPr sz="2750" dirty="0">
              <a:latin typeface="Trebuchet MS"/>
              <a:cs typeface="Trebuchet MS"/>
            </a:endParaRPr>
          </a:p>
          <a:p>
            <a:pPr marL="355600" marR="1586230" indent="-343535">
              <a:lnSpc>
                <a:spcPct val="102400"/>
              </a:lnSpc>
              <a:spcBef>
                <a:spcPts val="980"/>
              </a:spcBef>
              <a:buClr>
                <a:srgbClr val="FFC908"/>
              </a:buClr>
              <a:buSzPct val="81818"/>
              <a:buFont typeface="Wingdings"/>
              <a:buChar char=""/>
              <a:tabLst>
                <a:tab pos="355600" algn="l"/>
              </a:tabLst>
            </a:pPr>
            <a:r>
              <a:rPr sz="2750" dirty="0">
                <a:latin typeface="Trebuchet MS"/>
                <a:cs typeface="Trebuchet MS"/>
              </a:rPr>
              <a:t>Use</a:t>
            </a:r>
            <a:r>
              <a:rPr sz="2750" spc="7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the</a:t>
            </a:r>
            <a:r>
              <a:rPr sz="2750" spc="-1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same</a:t>
            </a:r>
            <a:r>
              <a:rPr sz="2750" spc="15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email</a:t>
            </a:r>
            <a:r>
              <a:rPr sz="2750" spc="9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used</a:t>
            </a:r>
            <a:r>
              <a:rPr sz="2750" spc="35" dirty="0">
                <a:latin typeface="Trebuchet MS"/>
                <a:cs typeface="Trebuchet MS"/>
              </a:rPr>
              <a:t> </a:t>
            </a:r>
            <a:r>
              <a:rPr sz="2750" spc="-10" dirty="0">
                <a:latin typeface="Trebuchet MS"/>
                <a:cs typeface="Trebuchet MS"/>
              </a:rPr>
              <a:t>during registration</a:t>
            </a:r>
            <a:endParaRPr sz="2750" dirty="0">
              <a:latin typeface="Trebuchet MS"/>
              <a:cs typeface="Trebuchet MS"/>
            </a:endParaRPr>
          </a:p>
          <a:p>
            <a:pPr marL="354330" marR="5080" indent="-342265">
              <a:lnSpc>
                <a:spcPct val="102400"/>
              </a:lnSpc>
              <a:spcBef>
                <a:spcPts val="975"/>
              </a:spcBef>
              <a:buClr>
                <a:srgbClr val="FFC908"/>
              </a:buClr>
              <a:buSzPct val="81818"/>
              <a:buFont typeface="Wingdings"/>
              <a:buChar char=""/>
              <a:tabLst>
                <a:tab pos="355600" algn="l"/>
              </a:tabLst>
            </a:pPr>
            <a:r>
              <a:rPr sz="2750" dirty="0">
                <a:latin typeface="Trebuchet MS"/>
                <a:cs typeface="Trebuchet MS"/>
              </a:rPr>
              <a:t>Don't</a:t>
            </a:r>
            <a:r>
              <a:rPr sz="2750" spc="1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create</a:t>
            </a:r>
            <a:r>
              <a:rPr sz="2750" spc="13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a</a:t>
            </a:r>
            <a:r>
              <a:rPr sz="2750" spc="3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new</a:t>
            </a:r>
            <a:r>
              <a:rPr sz="2750" spc="9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account</a:t>
            </a:r>
            <a:r>
              <a:rPr sz="2750" spc="16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if</a:t>
            </a:r>
            <a:r>
              <a:rPr sz="2750" spc="1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you</a:t>
            </a:r>
            <a:r>
              <a:rPr sz="2750" spc="50" dirty="0">
                <a:latin typeface="Trebuchet MS"/>
                <a:cs typeface="Trebuchet MS"/>
              </a:rPr>
              <a:t> </a:t>
            </a:r>
            <a:r>
              <a:rPr sz="2750" spc="-10" dirty="0">
                <a:latin typeface="Trebuchet MS"/>
                <a:cs typeface="Trebuchet MS"/>
              </a:rPr>
              <a:t>already 	</a:t>
            </a:r>
            <a:r>
              <a:rPr sz="2750" dirty="0">
                <a:latin typeface="Trebuchet MS"/>
                <a:cs typeface="Trebuchet MS"/>
              </a:rPr>
              <a:t>have</a:t>
            </a:r>
            <a:r>
              <a:rPr sz="2750" spc="12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one</a:t>
            </a:r>
            <a:r>
              <a:rPr sz="2750" spc="6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–</a:t>
            </a:r>
            <a:r>
              <a:rPr sz="2750" spc="-5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just</a:t>
            </a:r>
            <a:r>
              <a:rPr sz="2750" spc="9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add</a:t>
            </a:r>
            <a:r>
              <a:rPr sz="2750" spc="2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your</a:t>
            </a:r>
            <a:r>
              <a:rPr sz="2750" spc="3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K</a:t>
            </a:r>
            <a:r>
              <a:rPr sz="2750" spc="50" dirty="0">
                <a:latin typeface="Trebuchet MS"/>
                <a:cs typeface="Trebuchet MS"/>
              </a:rPr>
              <a:t> </a:t>
            </a:r>
            <a:r>
              <a:rPr sz="2750" spc="-10" dirty="0">
                <a:latin typeface="Trebuchet MS"/>
                <a:cs typeface="Trebuchet MS"/>
              </a:rPr>
              <a:t>child</a:t>
            </a:r>
            <a:endParaRPr lang="en-CA" sz="2750" spc="-10" dirty="0">
              <a:latin typeface="Trebuchet MS"/>
              <a:cs typeface="Trebuchet MS"/>
            </a:endParaRPr>
          </a:p>
          <a:p>
            <a:pPr marL="354330" marR="5080" indent="-342265">
              <a:lnSpc>
                <a:spcPct val="102400"/>
              </a:lnSpc>
              <a:spcBef>
                <a:spcPts val="975"/>
              </a:spcBef>
              <a:buClr>
                <a:srgbClr val="FFC908"/>
              </a:buClr>
              <a:buSzPct val="81818"/>
              <a:buFont typeface="Wingdings"/>
              <a:buChar char=""/>
              <a:tabLst>
                <a:tab pos="355600" algn="l"/>
              </a:tabLst>
            </a:pPr>
            <a:r>
              <a:rPr lang="en-CA" sz="2750" spc="-10" dirty="0">
                <a:latin typeface="Trebuchet MS"/>
                <a:cs typeface="Trebuchet MS"/>
              </a:rPr>
              <a:t>Support – Office or Meet the Teacher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8802" y="242188"/>
            <a:ext cx="7299959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dirty="0"/>
              <a:t>How</a:t>
            </a:r>
            <a:r>
              <a:rPr sz="3950" spc="45" dirty="0"/>
              <a:t> </a:t>
            </a:r>
            <a:r>
              <a:rPr sz="3950" dirty="0"/>
              <a:t>to</a:t>
            </a:r>
            <a:r>
              <a:rPr sz="3950" spc="55" dirty="0"/>
              <a:t> </a:t>
            </a:r>
            <a:r>
              <a:rPr sz="3950" dirty="0"/>
              <a:t>Create</a:t>
            </a:r>
            <a:r>
              <a:rPr sz="3950" spc="15" dirty="0"/>
              <a:t> </a:t>
            </a:r>
            <a:r>
              <a:rPr sz="3950" dirty="0"/>
              <a:t>a</a:t>
            </a:r>
            <a:r>
              <a:rPr sz="3950" spc="30" dirty="0"/>
              <a:t> </a:t>
            </a:r>
            <a:r>
              <a:rPr sz="3950" dirty="0"/>
              <a:t>MyCBE</a:t>
            </a:r>
            <a:r>
              <a:rPr sz="3950" spc="-120" dirty="0"/>
              <a:t> </a:t>
            </a:r>
            <a:r>
              <a:rPr sz="3950" spc="-10" dirty="0"/>
              <a:t>Account</a:t>
            </a:r>
            <a:endParaRPr sz="3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5181" y="486957"/>
            <a:ext cx="7083512" cy="844462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en-CA" dirty="0"/>
              <a:t>How is my child doing?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63258" y="1715374"/>
            <a:ext cx="7817484" cy="3490058"/>
          </a:xfrm>
          <a:prstGeom prst="rect">
            <a:avLst/>
          </a:prstGeom>
        </p:spPr>
        <p:txBody>
          <a:bodyPr vert="horz" wrap="square" lIns="0" tIns="151765" rIns="0" bIns="0" rtlCol="0" anchor="t">
            <a:spAutoFit/>
          </a:bodyPr>
          <a:lstStyle/>
          <a:p>
            <a:pPr marL="12700">
              <a:spcBef>
                <a:spcPts val="1195"/>
              </a:spcBef>
              <a:tabLst>
                <a:tab pos="355600" algn="l"/>
              </a:tabLst>
            </a:pPr>
            <a:r>
              <a:rPr sz="2400" b="1" dirty="0">
                <a:latin typeface="Trebuchet MS"/>
                <a:cs typeface="Trebuchet MS"/>
              </a:rPr>
              <a:t>September</a:t>
            </a:r>
            <a:r>
              <a:rPr sz="2400" b="1" spc="100" dirty="0">
                <a:latin typeface="Trebuchet MS"/>
                <a:cs typeface="Trebuchet MS"/>
              </a:rPr>
              <a:t> </a:t>
            </a:r>
            <a:r>
              <a:rPr lang="en-US" sz="2400" b="1" spc="100" dirty="0">
                <a:latin typeface="Trebuchet MS"/>
                <a:cs typeface="Trebuchet MS"/>
              </a:rPr>
              <a:t>18</a:t>
            </a:r>
            <a:r>
              <a:rPr sz="2400" spc="5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-</a:t>
            </a:r>
            <a:r>
              <a:rPr sz="2400" spc="7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Meet the</a:t>
            </a:r>
            <a:r>
              <a:rPr sz="2400" spc="-2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Teacher</a:t>
            </a:r>
            <a:r>
              <a:rPr sz="2400" spc="95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Evening</a:t>
            </a:r>
            <a:endParaRPr sz="2400" dirty="0">
              <a:latin typeface="Trebuchet MS"/>
              <a:cs typeface="Trebuchet MS"/>
            </a:endParaRPr>
          </a:p>
          <a:p>
            <a:pPr marL="12700">
              <a:spcBef>
                <a:spcPts val="1195"/>
              </a:spcBef>
              <a:tabLst>
                <a:tab pos="355600" algn="l"/>
              </a:tabLst>
            </a:pPr>
            <a:r>
              <a:rPr lang="en-US" sz="2400" b="1" spc="-10" dirty="0">
                <a:solidFill>
                  <a:srgbClr val="000000"/>
                </a:solidFill>
                <a:latin typeface="Trebuchet MS"/>
                <a:cs typeface="Lucida Sans Unicode"/>
              </a:rPr>
              <a:t>November 27-28</a:t>
            </a:r>
            <a:r>
              <a:rPr lang="en-US" sz="2400" spc="-10" dirty="0">
                <a:solidFill>
                  <a:srgbClr val="000000"/>
                </a:solidFill>
                <a:latin typeface="Trebuchet MS"/>
                <a:cs typeface="Lucida Sans Unicode"/>
              </a:rPr>
              <a:t> – Parent Teacher Conferences </a:t>
            </a:r>
          </a:p>
          <a:p>
            <a:pPr marL="12700">
              <a:spcBef>
                <a:spcPts val="1195"/>
              </a:spcBef>
              <a:tabLst>
                <a:tab pos="355600" algn="l"/>
              </a:tabLst>
            </a:pPr>
            <a:r>
              <a:rPr lang="en-US" sz="2400" b="1" spc="-10" dirty="0">
                <a:solidFill>
                  <a:srgbClr val="000000"/>
                </a:solidFill>
                <a:latin typeface="Trebuchet MS"/>
                <a:cs typeface="Lucida Sans Unicode"/>
              </a:rPr>
              <a:t>January 27</a:t>
            </a:r>
            <a:r>
              <a:rPr lang="en-US" sz="2400" spc="-10" dirty="0">
                <a:solidFill>
                  <a:srgbClr val="000000"/>
                </a:solidFill>
                <a:latin typeface="Trebuchet MS"/>
                <a:cs typeface="Lucida Sans Unicode"/>
              </a:rPr>
              <a:t> – 1st Report Card</a:t>
            </a:r>
          </a:p>
          <a:p>
            <a:pPr marL="12700">
              <a:spcBef>
                <a:spcPts val="1195"/>
              </a:spcBef>
              <a:tabLst>
                <a:tab pos="355600" algn="l"/>
              </a:tabLst>
            </a:pPr>
            <a:r>
              <a:rPr lang="en-US" sz="2400" b="1" spc="-10" dirty="0">
                <a:solidFill>
                  <a:srgbClr val="000000"/>
                </a:solidFill>
                <a:latin typeface="Trebuchet MS"/>
                <a:cs typeface="Lucida Sans Unicode"/>
              </a:rPr>
              <a:t>March 19-20 </a:t>
            </a:r>
            <a:r>
              <a:rPr lang="en-US" sz="2400" spc="-10" dirty="0">
                <a:solidFill>
                  <a:srgbClr val="000000"/>
                </a:solidFill>
                <a:latin typeface="Trebuchet MS"/>
                <a:cs typeface="Lucida Sans Unicode"/>
              </a:rPr>
              <a:t>– Parent Teacher Conferences </a:t>
            </a:r>
            <a:endParaRPr lang="en-US" sz="2400" spc="-10" dirty="0">
              <a:latin typeface="Trebuchet MS"/>
              <a:cs typeface="Lucida Sans Unicode"/>
            </a:endParaRPr>
          </a:p>
          <a:p>
            <a:pPr marL="12700">
              <a:spcBef>
                <a:spcPts val="1195"/>
              </a:spcBef>
              <a:tabLst>
                <a:tab pos="355600" algn="l"/>
              </a:tabLst>
            </a:pPr>
            <a:r>
              <a:rPr lang="en-US" sz="2400" b="1" spc="-10" dirty="0">
                <a:solidFill>
                  <a:srgbClr val="000000"/>
                </a:solidFill>
                <a:latin typeface="Trebuchet MS"/>
                <a:cs typeface="Lucida Sans Unicode"/>
              </a:rPr>
              <a:t>June 26</a:t>
            </a:r>
            <a:r>
              <a:rPr lang="en-US" sz="2400" spc="-10" dirty="0">
                <a:solidFill>
                  <a:srgbClr val="000000"/>
                </a:solidFill>
                <a:latin typeface="Trebuchet MS"/>
                <a:cs typeface="Lucida Sans Unicode"/>
              </a:rPr>
              <a:t> – 2nd Report Card</a:t>
            </a:r>
          </a:p>
          <a:p>
            <a:pPr marL="12700">
              <a:lnSpc>
                <a:spcPct val="100000"/>
              </a:lnSpc>
              <a:spcBef>
                <a:spcPts val="1100"/>
              </a:spcBef>
              <a:tabLst>
                <a:tab pos="355600" algn="l"/>
              </a:tabLst>
            </a:pPr>
            <a:r>
              <a:rPr sz="1700" dirty="0">
                <a:solidFill>
                  <a:srgbClr val="FFC908"/>
                </a:solidFill>
                <a:latin typeface="Lucida Sans Unicode"/>
                <a:cs typeface="Lucida Sans Unicode"/>
              </a:rPr>
              <a:t>	</a:t>
            </a:r>
            <a:r>
              <a:rPr sz="2150" dirty="0">
                <a:latin typeface="Trebuchet MS"/>
                <a:cs typeface="Trebuchet MS"/>
              </a:rPr>
              <a:t>	</a:t>
            </a:r>
            <a:endParaRPr lang="en-CA" sz="21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  <a:tabLst>
                <a:tab pos="355600" algn="l"/>
              </a:tabLst>
            </a:pPr>
            <a:r>
              <a:rPr sz="1700" dirty="0">
                <a:solidFill>
                  <a:srgbClr val="FFC908"/>
                </a:solidFill>
                <a:latin typeface="Lucida Sans Unicode"/>
                <a:cs typeface="Lucida Sans Unicode"/>
              </a:rPr>
              <a:t>	</a:t>
            </a:r>
            <a:endParaRPr sz="215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29575" y="5381625"/>
            <a:ext cx="1057275" cy="10477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9087E-9108-024A-5DC0-AE5EA5C54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3AFC3F9-E4C7-8D50-4223-6A3FD6CC31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2089" rIns="0" bIns="0" rtlCol="0">
            <a:spAutoFit/>
          </a:bodyPr>
          <a:lstStyle/>
          <a:p>
            <a:pPr marL="688340">
              <a:lnSpc>
                <a:spcPct val="100000"/>
              </a:lnSpc>
              <a:spcBef>
                <a:spcPts val="105"/>
              </a:spcBef>
            </a:pPr>
            <a:r>
              <a:rPr spc="-35" dirty="0"/>
              <a:t>Volunteering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01504B5-CCEA-918F-603F-FF40F2D6A04A}"/>
              </a:ext>
            </a:extLst>
          </p:cNvPr>
          <p:cNvSpPr txBox="1"/>
          <p:nvPr/>
        </p:nvSpPr>
        <p:spPr>
          <a:xfrm>
            <a:off x="372745" y="1393253"/>
            <a:ext cx="8140065" cy="4737194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en-CA" sz="2400" b="1" dirty="0"/>
              <a:t>Step 1: Register as a Volunteer</a:t>
            </a:r>
            <a:endParaRPr lang="en-CA" sz="2400" dirty="0"/>
          </a:p>
          <a:p>
            <a:pPr lvl="4">
              <a:buFont typeface="Arial" panose="020B0604020202020204" pitchFamily="34" charset="0"/>
              <a:buChar char="•"/>
            </a:pPr>
            <a:r>
              <a:rPr lang="en-CA" sz="2400" dirty="0"/>
              <a:t>Go to </a:t>
            </a:r>
            <a:r>
              <a:rPr lang="en-CA" sz="2400" b="1" dirty="0" err="1"/>
              <a:t>MyCBE</a:t>
            </a:r>
            <a:r>
              <a:rPr lang="en-CA" sz="2400" dirty="0"/>
              <a:t> and fill out the </a:t>
            </a:r>
            <a:r>
              <a:rPr lang="en-CA" sz="2400" b="1" dirty="0"/>
              <a:t>Volunteer Registration form</a:t>
            </a:r>
            <a:r>
              <a:rPr lang="en-CA" sz="2400" dirty="0"/>
              <a:t> </a:t>
            </a:r>
            <a:r>
              <a:rPr lang="en-CA" sz="2400" b="1" dirty="0"/>
              <a:t>OR</a:t>
            </a:r>
            <a:r>
              <a:rPr lang="en-CA" sz="2400" dirty="0"/>
              <a:t> bring your </a:t>
            </a:r>
            <a:r>
              <a:rPr lang="en-CA" sz="2400" b="1" dirty="0"/>
              <a:t>government ID</a:t>
            </a:r>
            <a:r>
              <a:rPr lang="en-CA" sz="2400" dirty="0"/>
              <a:t> to the office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sz="2400" dirty="0"/>
              <a:t>You must have lived in </a:t>
            </a:r>
            <a:r>
              <a:rPr lang="en-CA" sz="2400" b="1" dirty="0"/>
              <a:t>Canada for at least one year</a:t>
            </a:r>
            <a:r>
              <a:rPr lang="en-CA" sz="2400" dirty="0"/>
              <a:t> to apply.</a:t>
            </a:r>
          </a:p>
          <a:p>
            <a:endParaRPr lang="en-CA" sz="2400" dirty="0"/>
          </a:p>
          <a:p>
            <a:r>
              <a:rPr lang="en-CA" sz="2400" b="1" dirty="0"/>
              <a:t>Step 2: </a:t>
            </a:r>
            <a:r>
              <a:rPr lang="en-CA" sz="2400" dirty="0"/>
              <a:t>Wait for an </a:t>
            </a:r>
            <a:r>
              <a:rPr lang="en-CA" sz="2400" b="1" dirty="0"/>
              <a:t>email from Calgary Police Service</a:t>
            </a:r>
            <a:r>
              <a:rPr lang="en-CA" sz="2400" dirty="0"/>
              <a:t> - this email will invite you to start your police check online.</a:t>
            </a:r>
          </a:p>
          <a:p>
            <a:endParaRPr lang="en-CA" sz="2400" dirty="0"/>
          </a:p>
          <a:p>
            <a:r>
              <a:rPr lang="en-CA" sz="2400" b="1" dirty="0"/>
              <a:t>Step 3: Send Your Clearance to the School</a:t>
            </a:r>
            <a:endParaRPr lang="en-C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CA" sz="2400" dirty="0"/>
              <a:t>You can do this through </a:t>
            </a:r>
            <a:r>
              <a:rPr lang="en-CA" sz="2400" b="1" dirty="0"/>
              <a:t>School Engage</a:t>
            </a:r>
            <a:r>
              <a:rPr lang="en-CA" sz="2400" dirty="0"/>
              <a:t>, by </a:t>
            </a:r>
            <a:r>
              <a:rPr lang="en-CA" sz="2400" b="1" dirty="0"/>
              <a:t>email</a:t>
            </a:r>
            <a:r>
              <a:rPr lang="en-CA" sz="2400" dirty="0"/>
              <a:t>, or </a:t>
            </a:r>
            <a:r>
              <a:rPr lang="en-CA" sz="2400" b="1" dirty="0"/>
              <a:t>in- person</a:t>
            </a:r>
            <a:r>
              <a:rPr lang="en-CA" sz="2400" dirty="0"/>
              <a:t>.</a:t>
            </a:r>
          </a:p>
          <a:p>
            <a:endParaRPr lang="en-CA" dirty="0"/>
          </a:p>
        </p:txBody>
      </p:sp>
      <p:pic>
        <p:nvPicPr>
          <p:cNvPr id="4" name="object 4">
            <a:extLst>
              <a:ext uri="{FF2B5EF4-FFF2-40B4-BE49-F238E27FC236}">
                <a16:creationId xmlns:a16="http://schemas.microsoft.com/office/drawing/2014/main" id="{372779A7-257D-D388-B050-9B1152B4B97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67700" y="5819774"/>
            <a:ext cx="876300" cy="103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08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4657" y="284480"/>
            <a:ext cx="8105775" cy="736740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en-CA" sz="1100" b="1" dirty="0"/>
              <a:t/>
            </a:r>
            <a:br>
              <a:rPr lang="en-CA" sz="1100" b="1" dirty="0"/>
            </a:br>
            <a:r>
              <a:rPr sz="3600" dirty="0"/>
              <a:t>Staggered</a:t>
            </a:r>
            <a:r>
              <a:rPr sz="3600" spc="10" dirty="0"/>
              <a:t> </a:t>
            </a:r>
            <a:r>
              <a:rPr sz="3600" spc="-10" dirty="0"/>
              <a:t>Entry</a:t>
            </a:r>
            <a:r>
              <a:rPr lang="en-CA" sz="3600" spc="-10" dirty="0"/>
              <a:t> – First 3 days of School</a:t>
            </a:r>
            <a:endParaRPr sz="3600" dirty="0"/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9575" y="5381625"/>
            <a:ext cx="1057275" cy="10477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6D9FD45-0A04-AD15-5005-06A9C4203F23}"/>
              </a:ext>
            </a:extLst>
          </p:cNvPr>
          <p:cNvSpPr txBox="1"/>
          <p:nvPr/>
        </p:nvSpPr>
        <p:spPr>
          <a:xfrm>
            <a:off x="256238" y="1025913"/>
            <a:ext cx="8311832" cy="338554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en-CA" dirty="0"/>
          </a:p>
          <a:p>
            <a:r>
              <a:rPr lang="en-CA" sz="2800" b="1" dirty="0"/>
              <a:t>Tues, Sept 2 - Thurs, Sept 4</a:t>
            </a:r>
          </a:p>
          <a:p>
            <a:endParaRPr lang="en-CA" sz="2800" dirty="0"/>
          </a:p>
          <a:p>
            <a:r>
              <a:rPr lang="en-CA" sz="2800" b="1" dirty="0"/>
              <a:t>Morning Classes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2800" dirty="0"/>
              <a:t>Group A: 8:15 – 9:15 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2800" dirty="0"/>
              <a:t>Group B: 9:45 – 10:45 AM</a:t>
            </a:r>
          </a:p>
          <a:p>
            <a:pPr marL="457200" lvl="1"/>
            <a:endParaRPr lang="en-CA" sz="2800" dirty="0"/>
          </a:p>
          <a:p>
            <a:endParaRPr lang="en-CA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D3307B-8721-B12F-6179-F295E35F244C}"/>
              </a:ext>
            </a:extLst>
          </p:cNvPr>
          <p:cNvSpPr txBox="1"/>
          <p:nvPr/>
        </p:nvSpPr>
        <p:spPr>
          <a:xfrm>
            <a:off x="240577" y="5378560"/>
            <a:ext cx="751592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CA" sz="28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Friday, Sept 5 </a:t>
            </a:r>
            <a:r>
              <a:rPr lang="en-CA" sz="2800" b="1" dirty="0">
                <a:latin typeface="Calibri"/>
                <a:ea typeface="Calibri"/>
                <a:cs typeface="Calibri"/>
              </a:rPr>
              <a:t>– AM K ONLY - </a:t>
            </a:r>
            <a:r>
              <a:rPr lang="en-CA" sz="28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8:00-12:00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FC03BF-7AC8-A4F8-D3AC-B025F956D671}"/>
              </a:ext>
            </a:extLst>
          </p:cNvPr>
          <p:cNvSpPr txBox="1"/>
          <p:nvPr/>
        </p:nvSpPr>
        <p:spPr>
          <a:xfrm>
            <a:off x="251300" y="3604617"/>
            <a:ext cx="7504770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CA" sz="2800" b="1">
                <a:latin typeface="Calibri"/>
                <a:ea typeface="Calibri"/>
                <a:cs typeface="Calibri"/>
              </a:rPr>
              <a:t>Afternoon Class</a:t>
            </a:r>
            <a:endParaRPr lang="en-CA" sz="2800">
              <a:latin typeface="Calibri"/>
              <a:ea typeface="Calibri"/>
              <a:cs typeface="Calibri"/>
            </a:endParaRPr>
          </a:p>
          <a:p>
            <a:pPr marL="742950" lvl="1" indent="-285750">
              <a:buFont typeface="Arial,Sans-Serif"/>
              <a:buChar char="•"/>
            </a:pPr>
            <a:r>
              <a:rPr lang="en-CA" sz="2800">
                <a:latin typeface="Calibri"/>
                <a:ea typeface="Calibri"/>
                <a:cs typeface="Calibri"/>
              </a:rPr>
              <a:t>Group A: 12:00 – 1:00 PM</a:t>
            </a:r>
          </a:p>
          <a:p>
            <a:pPr marL="742950" lvl="1" indent="-285750">
              <a:buFont typeface="Arial,Sans-Serif"/>
              <a:buChar char="•"/>
            </a:pPr>
            <a:r>
              <a:rPr lang="en-CA" sz="2800" dirty="0">
                <a:latin typeface="Calibri"/>
                <a:ea typeface="Calibri"/>
                <a:cs typeface="Calibri"/>
              </a:rPr>
              <a:t>Group B: 1:15 – 2:15 PM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7894" y="347344"/>
            <a:ext cx="734949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dirty="0"/>
              <a:t>A</a:t>
            </a:r>
            <a:r>
              <a:rPr sz="4400" spc="-340" dirty="0"/>
              <a:t> </a:t>
            </a:r>
            <a:r>
              <a:rPr sz="4400" spc="-525" dirty="0"/>
              <a:t>T</a:t>
            </a:r>
            <a:r>
              <a:rPr sz="4400" spc="15" dirty="0"/>
              <a:t>yp</a:t>
            </a:r>
            <a:r>
              <a:rPr sz="4400" spc="30" dirty="0"/>
              <a:t>i</a:t>
            </a:r>
            <a:r>
              <a:rPr sz="4400" spc="5" dirty="0"/>
              <a:t>c</a:t>
            </a:r>
            <a:r>
              <a:rPr sz="4400" spc="20" dirty="0"/>
              <a:t>al</a:t>
            </a:r>
            <a:r>
              <a:rPr sz="4400" spc="-145" dirty="0"/>
              <a:t> </a:t>
            </a:r>
            <a:r>
              <a:rPr sz="4400" dirty="0"/>
              <a:t>Day</a:t>
            </a:r>
            <a:r>
              <a:rPr sz="4400" spc="-35" dirty="0"/>
              <a:t> </a:t>
            </a:r>
            <a:r>
              <a:rPr sz="4400" dirty="0"/>
              <a:t>in</a:t>
            </a:r>
            <a:r>
              <a:rPr sz="4400" spc="-105" dirty="0"/>
              <a:t> </a:t>
            </a:r>
            <a:r>
              <a:rPr sz="4400" spc="-10" dirty="0"/>
              <a:t>Kindergarten</a:t>
            </a:r>
            <a:endParaRPr sz="4400"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6725" y="5438775"/>
            <a:ext cx="1057275" cy="1038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24C839-6BC2-E18E-61E6-7E6B148CB81B}"/>
              </a:ext>
            </a:extLst>
          </p:cNvPr>
          <p:cNvSpPr txBox="1"/>
          <p:nvPr/>
        </p:nvSpPr>
        <p:spPr>
          <a:xfrm>
            <a:off x="1752600" y="2019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6350AB3C-2BE1-C701-FD8C-6D8A6BBD95D6}"/>
              </a:ext>
            </a:extLst>
          </p:cNvPr>
          <p:cNvSpPr txBox="1"/>
          <p:nvPr/>
        </p:nvSpPr>
        <p:spPr>
          <a:xfrm>
            <a:off x="500380" y="1572005"/>
            <a:ext cx="7863205" cy="3539559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55600" marR="5080" indent="-343535" algn="just">
              <a:lnSpc>
                <a:spcPct val="100699"/>
              </a:lnSpc>
              <a:spcBef>
                <a:spcPts val="940"/>
              </a:spcBef>
              <a:buClr>
                <a:srgbClr val="FFC908"/>
              </a:buClr>
              <a:buSzPct val="79687"/>
              <a:buFont typeface="Wingdings"/>
              <a:buChar char=""/>
              <a:tabLst>
                <a:tab pos="355600" algn="l"/>
              </a:tabLst>
            </a:pPr>
            <a:r>
              <a:rPr lang="en-CA" sz="3200" spc="-100" dirty="0">
                <a:latin typeface="Trebuchet MS"/>
                <a:cs typeface="Trebuchet MS"/>
              </a:rPr>
              <a:t>Calendar/Morning Activities</a:t>
            </a:r>
          </a:p>
          <a:p>
            <a:pPr marL="355600" marR="5080" indent="-343535" algn="just">
              <a:lnSpc>
                <a:spcPct val="100699"/>
              </a:lnSpc>
              <a:spcBef>
                <a:spcPts val="940"/>
              </a:spcBef>
              <a:buClr>
                <a:srgbClr val="FFC908"/>
              </a:buClr>
              <a:buSzPct val="79687"/>
              <a:buFont typeface="Wingdings"/>
              <a:buChar char=""/>
              <a:tabLst>
                <a:tab pos="355600" algn="l"/>
              </a:tabLst>
            </a:pPr>
            <a:r>
              <a:rPr lang="en-CA" sz="3200" spc="-100" dirty="0">
                <a:latin typeface="Trebuchet MS"/>
                <a:cs typeface="Trebuchet MS"/>
              </a:rPr>
              <a:t>Physical Education</a:t>
            </a:r>
          </a:p>
          <a:p>
            <a:pPr marL="355600" marR="5080" indent="-343535" algn="just">
              <a:lnSpc>
                <a:spcPct val="100699"/>
              </a:lnSpc>
              <a:spcBef>
                <a:spcPts val="940"/>
              </a:spcBef>
              <a:buClr>
                <a:srgbClr val="FFC908"/>
              </a:buClr>
              <a:buSzPct val="79687"/>
              <a:buFont typeface="Wingdings"/>
              <a:buChar char=""/>
              <a:tabLst>
                <a:tab pos="355600" algn="l"/>
              </a:tabLst>
            </a:pPr>
            <a:r>
              <a:rPr lang="en-CA" sz="3200" spc="-100" dirty="0">
                <a:latin typeface="Trebuchet MS"/>
                <a:cs typeface="Trebuchet MS"/>
              </a:rPr>
              <a:t>Bathroom Break and Snack</a:t>
            </a:r>
          </a:p>
          <a:p>
            <a:pPr marL="355600" marR="5080" indent="-343535" algn="just">
              <a:lnSpc>
                <a:spcPct val="100699"/>
              </a:lnSpc>
              <a:spcBef>
                <a:spcPts val="940"/>
              </a:spcBef>
              <a:buClr>
                <a:srgbClr val="FFC908"/>
              </a:buClr>
              <a:buSzPct val="79687"/>
              <a:buFont typeface="Wingdings"/>
              <a:buChar char=""/>
              <a:tabLst>
                <a:tab pos="355600" algn="l"/>
              </a:tabLst>
            </a:pPr>
            <a:r>
              <a:rPr lang="en-CA" sz="3200" spc="-100" dirty="0">
                <a:latin typeface="Trebuchet MS"/>
                <a:cs typeface="Trebuchet MS"/>
              </a:rPr>
              <a:t>Story</a:t>
            </a:r>
          </a:p>
          <a:p>
            <a:pPr marL="355600" marR="5080" indent="-343535" algn="just">
              <a:lnSpc>
                <a:spcPct val="100699"/>
              </a:lnSpc>
              <a:spcBef>
                <a:spcPts val="940"/>
              </a:spcBef>
              <a:buClr>
                <a:srgbClr val="FFC908"/>
              </a:buClr>
              <a:buSzPct val="79687"/>
              <a:buFont typeface="Wingdings"/>
              <a:buChar char=""/>
              <a:tabLst>
                <a:tab pos="355600" algn="l"/>
              </a:tabLst>
            </a:pPr>
            <a:r>
              <a:rPr lang="en-CA" sz="3200" spc="-100" dirty="0">
                <a:latin typeface="Trebuchet MS"/>
                <a:cs typeface="Trebuchet MS"/>
              </a:rPr>
              <a:t>Literacy and Numeracy Tasks</a:t>
            </a:r>
          </a:p>
          <a:p>
            <a:pPr marL="355600" marR="5080" indent="-343535" algn="just">
              <a:lnSpc>
                <a:spcPct val="100699"/>
              </a:lnSpc>
              <a:spcBef>
                <a:spcPts val="940"/>
              </a:spcBef>
              <a:buClr>
                <a:srgbClr val="FFC908"/>
              </a:buClr>
              <a:buSzPct val="79687"/>
              <a:buFont typeface="Wingdings"/>
              <a:buChar char=""/>
              <a:tabLst>
                <a:tab pos="355600" algn="l"/>
              </a:tabLst>
            </a:pPr>
            <a:r>
              <a:rPr lang="en-CA" sz="3200" spc="-100" dirty="0">
                <a:latin typeface="Trebuchet MS"/>
                <a:cs typeface="Trebuchet MS"/>
              </a:rPr>
              <a:t>Learning Centers</a:t>
            </a:r>
            <a:endParaRPr sz="3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53150" y="3724275"/>
            <a:ext cx="1876425" cy="269557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9884" y="419480"/>
            <a:ext cx="8303259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dirty="0"/>
              <a:t>Learning</a:t>
            </a:r>
            <a:r>
              <a:rPr sz="4400" spc="-160" dirty="0"/>
              <a:t> </a:t>
            </a:r>
            <a:r>
              <a:rPr sz="4400" dirty="0"/>
              <a:t>Centers</a:t>
            </a:r>
            <a:r>
              <a:rPr sz="4400" spc="-30" dirty="0"/>
              <a:t> </a:t>
            </a:r>
            <a:r>
              <a:rPr sz="4400" dirty="0"/>
              <a:t>in</a:t>
            </a:r>
            <a:r>
              <a:rPr sz="4400" spc="-105" dirty="0"/>
              <a:t> </a:t>
            </a:r>
            <a:r>
              <a:rPr sz="4400" spc="-10" dirty="0"/>
              <a:t>Kindergarten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49885" y="1524001"/>
            <a:ext cx="8134668" cy="429534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2380"/>
              </a:lnSpc>
              <a:spcBef>
                <a:spcPts val="130"/>
              </a:spcBef>
              <a:tabLst>
                <a:tab pos="355600" algn="l"/>
              </a:tabLst>
            </a:pPr>
            <a:r>
              <a:rPr sz="1700" dirty="0">
                <a:solidFill>
                  <a:srgbClr val="FFC908"/>
                </a:solidFill>
                <a:latin typeface="Lucida Sans Unicode"/>
                <a:cs typeface="Lucida Sans Unicode"/>
              </a:rPr>
              <a:t>	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“All</a:t>
            </a:r>
            <a:r>
              <a:rPr sz="2400" spc="135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centers</a:t>
            </a:r>
            <a:r>
              <a:rPr sz="2400" spc="12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contribute</a:t>
            </a:r>
            <a:r>
              <a:rPr sz="2400" spc="114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to</a:t>
            </a:r>
            <a:r>
              <a:rPr sz="2400" spc="5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language</a:t>
            </a:r>
            <a:r>
              <a:rPr sz="2400" spc="114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learning</a:t>
            </a:r>
            <a:r>
              <a:rPr sz="2400" spc="13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in</a:t>
            </a:r>
            <a:r>
              <a:rPr sz="2400" spc="105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spc="-50" dirty="0">
                <a:latin typeface="Trebuchet MS" panose="020B0703020202090204" pitchFamily="34" charset="0"/>
                <a:cs typeface="Trebuchet MS"/>
              </a:rPr>
              <a:t>a</a:t>
            </a:r>
            <a:endParaRPr sz="2400" dirty="0">
              <a:latin typeface="Trebuchet MS" panose="020B0703020202090204" pitchFamily="34" charset="0"/>
              <a:cs typeface="Trebuchet MS"/>
            </a:endParaRPr>
          </a:p>
          <a:p>
            <a:pPr marL="355600">
              <a:lnSpc>
                <a:spcPts val="2380"/>
              </a:lnSpc>
            </a:pPr>
            <a:r>
              <a:rPr sz="2400" dirty="0">
                <a:latin typeface="Trebuchet MS" panose="020B0703020202090204" pitchFamily="34" charset="0"/>
                <a:cs typeface="Trebuchet MS"/>
              </a:rPr>
              <a:t>kindergarten</a:t>
            </a:r>
            <a:r>
              <a:rPr sz="2400" spc="245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spc="-10" dirty="0">
                <a:latin typeface="Trebuchet MS" panose="020B0703020202090204" pitchFamily="34" charset="0"/>
                <a:cs typeface="Trebuchet MS"/>
              </a:rPr>
              <a:t>classroom.”</a:t>
            </a:r>
            <a:endParaRPr sz="2400" dirty="0">
              <a:latin typeface="Trebuchet MS" panose="020B0703020202090204" pitchFamily="34" charset="0"/>
              <a:cs typeface="Trebuchet MS"/>
            </a:endParaRPr>
          </a:p>
          <a:p>
            <a:pPr marL="355600" marR="5080" indent="-343535">
              <a:lnSpc>
                <a:spcPct val="81600"/>
              </a:lnSpc>
              <a:spcBef>
                <a:spcPts val="969"/>
              </a:spcBef>
              <a:tabLst>
                <a:tab pos="355600" algn="l"/>
              </a:tabLst>
            </a:pPr>
            <a:r>
              <a:rPr sz="2400" dirty="0">
                <a:solidFill>
                  <a:srgbClr val="FFC908"/>
                </a:solidFill>
                <a:latin typeface="Trebuchet MS" panose="020B0703020202090204" pitchFamily="34" charset="0"/>
                <a:cs typeface="Lucida Sans Unicode"/>
              </a:rPr>
              <a:t>	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“The</a:t>
            </a:r>
            <a:r>
              <a:rPr sz="2400" spc="9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main</a:t>
            </a:r>
            <a:r>
              <a:rPr sz="2400" spc="18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purpose</a:t>
            </a:r>
            <a:r>
              <a:rPr sz="2400" spc="10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of</a:t>
            </a:r>
            <a:r>
              <a:rPr sz="2400" spc="105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centers</a:t>
            </a:r>
            <a:r>
              <a:rPr sz="2400" spc="11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is</a:t>
            </a:r>
            <a:r>
              <a:rPr sz="2400" spc="105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to</a:t>
            </a:r>
            <a:r>
              <a:rPr sz="2400" spc="4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allow</a:t>
            </a:r>
            <a:r>
              <a:rPr sz="2400" spc="4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students</a:t>
            </a:r>
            <a:r>
              <a:rPr sz="2400" spc="25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to</a:t>
            </a:r>
            <a:r>
              <a:rPr sz="2400" spc="4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spc="-10" dirty="0">
                <a:latin typeface="Trebuchet MS" panose="020B0703020202090204" pitchFamily="34" charset="0"/>
                <a:cs typeface="Trebuchet MS"/>
              </a:rPr>
              <a:t>explore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and</a:t>
            </a:r>
            <a:r>
              <a:rPr sz="2400" spc="8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use</a:t>
            </a:r>
            <a:r>
              <a:rPr sz="2400" spc="10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materials</a:t>
            </a:r>
            <a:r>
              <a:rPr sz="2400" spc="20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to</a:t>
            </a:r>
            <a:r>
              <a:rPr sz="2400" spc="45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expand</a:t>
            </a:r>
            <a:r>
              <a:rPr sz="2400" spc="8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interests</a:t>
            </a:r>
            <a:r>
              <a:rPr sz="2400" spc="114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and</a:t>
            </a:r>
            <a:r>
              <a:rPr sz="2400" spc="8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abilities.”</a:t>
            </a:r>
            <a:r>
              <a:rPr sz="2400" spc="16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spc="-50" dirty="0">
                <a:latin typeface="Trebuchet MS" panose="020B0703020202090204" pitchFamily="34" charset="0"/>
                <a:cs typeface="Trebuchet MS"/>
              </a:rPr>
              <a:t>-</a:t>
            </a:r>
            <a:r>
              <a:rPr sz="2400" spc="535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Miriam</a:t>
            </a:r>
            <a:r>
              <a:rPr sz="2400" spc="10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spc="-10" dirty="0">
                <a:latin typeface="Trebuchet MS" panose="020B0703020202090204" pitchFamily="34" charset="0"/>
                <a:cs typeface="Trebuchet MS"/>
              </a:rPr>
              <a:t>Trehearne</a:t>
            </a:r>
            <a:endParaRPr sz="2400" dirty="0">
              <a:latin typeface="Trebuchet MS" panose="020B0703020202090204" pitchFamily="34" charset="0"/>
              <a:cs typeface="Trebuchet MS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2400" dirty="0">
              <a:latin typeface="Trebuchet MS" panose="020B0703020202090204" pitchFamily="34" charset="0"/>
              <a:cs typeface="Trebuchet MS"/>
            </a:endParaRPr>
          </a:p>
          <a:p>
            <a:pPr marL="470534">
              <a:lnSpc>
                <a:spcPct val="100000"/>
              </a:lnSpc>
            </a:pPr>
            <a:r>
              <a:rPr lang="en-CA" sz="2400" spc="17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400" spc="455" dirty="0">
                <a:solidFill>
                  <a:srgbClr val="FFC908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Light</a:t>
            </a:r>
            <a:r>
              <a:rPr sz="2400" spc="-165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spc="-20" dirty="0">
                <a:latin typeface="Trebuchet MS" panose="020B0703020202090204" pitchFamily="34" charset="0"/>
                <a:cs typeface="Trebuchet MS"/>
              </a:rPr>
              <a:t>table</a:t>
            </a:r>
            <a:endParaRPr sz="2400" dirty="0">
              <a:latin typeface="Trebuchet MS" panose="020B0703020202090204" pitchFamily="34" charset="0"/>
              <a:cs typeface="Trebuchet MS"/>
            </a:endParaRPr>
          </a:p>
          <a:p>
            <a:pPr marL="470534">
              <a:lnSpc>
                <a:spcPct val="100000"/>
              </a:lnSpc>
              <a:spcBef>
                <a:spcPts val="530"/>
              </a:spcBef>
            </a:pPr>
            <a:r>
              <a:rPr lang="en-CA" sz="2400" spc="17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400" spc="420" dirty="0">
                <a:solidFill>
                  <a:srgbClr val="FFC908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Building</a:t>
            </a:r>
            <a:r>
              <a:rPr sz="2400" spc="-17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spc="-10" dirty="0">
                <a:latin typeface="Trebuchet MS" panose="020B0703020202090204" pitchFamily="34" charset="0"/>
                <a:cs typeface="Trebuchet MS"/>
              </a:rPr>
              <a:t>Center</a:t>
            </a:r>
            <a:endParaRPr sz="2400" dirty="0">
              <a:latin typeface="Trebuchet MS" panose="020B0703020202090204" pitchFamily="34" charset="0"/>
              <a:cs typeface="Trebuchet MS"/>
            </a:endParaRPr>
          </a:p>
          <a:p>
            <a:pPr marL="470534">
              <a:lnSpc>
                <a:spcPct val="100000"/>
              </a:lnSpc>
              <a:spcBef>
                <a:spcPts val="530"/>
              </a:spcBef>
            </a:pPr>
            <a:r>
              <a:rPr lang="en-CA" sz="2400" spc="17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400" spc="440" dirty="0">
                <a:solidFill>
                  <a:srgbClr val="FFC908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Dramatic</a:t>
            </a:r>
            <a:r>
              <a:rPr sz="2400" spc="-145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spc="-20" dirty="0">
                <a:latin typeface="Trebuchet MS" panose="020B0703020202090204" pitchFamily="34" charset="0"/>
                <a:cs typeface="Trebuchet MS"/>
              </a:rPr>
              <a:t>Play</a:t>
            </a:r>
            <a:endParaRPr sz="2400" dirty="0">
              <a:latin typeface="Trebuchet MS" panose="020B0703020202090204" pitchFamily="34" charset="0"/>
              <a:cs typeface="Trebuchet MS"/>
            </a:endParaRPr>
          </a:p>
          <a:p>
            <a:pPr marL="470534">
              <a:lnSpc>
                <a:spcPct val="100000"/>
              </a:lnSpc>
              <a:spcBef>
                <a:spcPts val="530"/>
              </a:spcBef>
            </a:pPr>
            <a:r>
              <a:rPr lang="en-CA" sz="2400" spc="17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400" spc="405" dirty="0">
                <a:solidFill>
                  <a:srgbClr val="FFC908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Fine</a:t>
            </a:r>
            <a:r>
              <a:rPr sz="2400" spc="-3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Motor</a:t>
            </a:r>
            <a:r>
              <a:rPr sz="2400" spc="-75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–</a:t>
            </a:r>
            <a:r>
              <a:rPr sz="2400" spc="3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playdough,</a:t>
            </a:r>
            <a:r>
              <a:rPr sz="2400" spc="-12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spc="-10" dirty="0">
                <a:latin typeface="Trebuchet MS" panose="020B0703020202090204" pitchFamily="34" charset="0"/>
                <a:cs typeface="Trebuchet MS"/>
              </a:rPr>
              <a:t>cutting,</a:t>
            </a:r>
            <a:endParaRPr sz="2400" dirty="0">
              <a:latin typeface="Trebuchet MS" panose="020B0703020202090204" pitchFamily="34" charset="0"/>
              <a:cs typeface="Trebuchet MS"/>
            </a:endParaRPr>
          </a:p>
          <a:p>
            <a:pPr marL="470534">
              <a:lnSpc>
                <a:spcPct val="100000"/>
              </a:lnSpc>
              <a:spcBef>
                <a:spcPts val="530"/>
              </a:spcBef>
            </a:pPr>
            <a:r>
              <a:rPr lang="en-CA" sz="2400" spc="17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400" spc="430" dirty="0">
                <a:solidFill>
                  <a:srgbClr val="FFC908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2400" dirty="0">
                <a:latin typeface="Trebuchet MS" panose="020B0703020202090204" pitchFamily="34" charset="0"/>
                <a:cs typeface="Trebuchet MS"/>
              </a:rPr>
              <a:t>Sensory</a:t>
            </a:r>
            <a:r>
              <a:rPr sz="2400" spc="-150" dirty="0">
                <a:latin typeface="Trebuchet MS" panose="020B0703020202090204" pitchFamily="34" charset="0"/>
                <a:cs typeface="Trebuchet MS"/>
              </a:rPr>
              <a:t> </a:t>
            </a:r>
            <a:r>
              <a:rPr sz="2400" spc="-20" dirty="0">
                <a:latin typeface="Trebuchet MS" panose="020B0703020202090204" pitchFamily="34" charset="0"/>
                <a:cs typeface="Trebuchet MS"/>
              </a:rPr>
              <a:t>bins</a:t>
            </a:r>
            <a:endParaRPr sz="2400" dirty="0">
              <a:latin typeface="Trebuchet MS" panose="020B0703020202090204" pitchFamily="34" charset="0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29575" y="5381625"/>
            <a:ext cx="1057275" cy="10477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6488" rIns="0" bIns="0" rtlCol="0">
            <a:spAutoFit/>
          </a:bodyPr>
          <a:lstStyle/>
          <a:p>
            <a:pPr marL="119062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Backpacks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25"/>
              </a:spcBef>
            </a:pPr>
            <a:r>
              <a:rPr sz="2250" spc="17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250" spc="5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dirty="0"/>
              <a:t>Please</a:t>
            </a:r>
            <a:r>
              <a:rPr spc="75" dirty="0"/>
              <a:t> </a:t>
            </a:r>
            <a:r>
              <a:rPr dirty="0"/>
              <a:t>send</a:t>
            </a:r>
            <a:r>
              <a:rPr spc="114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backpack</a:t>
            </a:r>
            <a:r>
              <a:rPr spc="185" dirty="0"/>
              <a:t> </a:t>
            </a:r>
            <a:r>
              <a:rPr dirty="0"/>
              <a:t>big</a:t>
            </a:r>
            <a:r>
              <a:rPr spc="-35" dirty="0"/>
              <a:t> </a:t>
            </a:r>
            <a:r>
              <a:rPr dirty="0"/>
              <a:t>enough</a:t>
            </a:r>
            <a:r>
              <a:rPr spc="70" dirty="0"/>
              <a:t> </a:t>
            </a:r>
            <a:r>
              <a:rPr dirty="0"/>
              <a:t>to</a:t>
            </a:r>
            <a:r>
              <a:rPr spc="20" dirty="0"/>
              <a:t> </a:t>
            </a:r>
            <a:r>
              <a:rPr spc="-25" dirty="0"/>
              <a:t>fit</a:t>
            </a:r>
            <a:endParaRPr sz="2250" dirty="0">
              <a:latin typeface="Lucida Sans Unicode"/>
              <a:cs typeface="Lucida Sans Unicode"/>
            </a:endParaRPr>
          </a:p>
          <a:p>
            <a:pPr marR="43180" algn="r">
              <a:lnSpc>
                <a:spcPct val="100000"/>
              </a:lnSpc>
              <a:spcBef>
                <a:spcPts val="80"/>
              </a:spcBef>
            </a:pPr>
            <a:r>
              <a:rPr dirty="0"/>
              <a:t>your child’s</a:t>
            </a:r>
            <a:r>
              <a:rPr spc="40" dirty="0"/>
              <a:t> </a:t>
            </a:r>
            <a:r>
              <a:rPr dirty="0"/>
              <a:t>library</a:t>
            </a:r>
            <a:r>
              <a:rPr spc="95" dirty="0"/>
              <a:t> </a:t>
            </a:r>
            <a:r>
              <a:rPr dirty="0"/>
              <a:t>books</a:t>
            </a:r>
            <a:r>
              <a:rPr spc="-35" dirty="0"/>
              <a:t> </a:t>
            </a:r>
            <a:r>
              <a:rPr dirty="0"/>
              <a:t>and</a:t>
            </a:r>
            <a:r>
              <a:rPr spc="70" dirty="0"/>
              <a:t> </a:t>
            </a:r>
            <a:r>
              <a:rPr dirty="0"/>
              <a:t>snack</a:t>
            </a:r>
            <a:r>
              <a:rPr spc="65" dirty="0"/>
              <a:t> </a:t>
            </a:r>
            <a:r>
              <a:rPr spc="-20" dirty="0"/>
              <a:t>bag.</a:t>
            </a:r>
          </a:p>
          <a:p>
            <a:pPr marL="355600" marR="206375" indent="-343535">
              <a:lnSpc>
                <a:spcPct val="102400"/>
              </a:lnSpc>
              <a:spcBef>
                <a:spcPts val="975"/>
              </a:spcBef>
            </a:pPr>
            <a:r>
              <a:rPr sz="2250" spc="17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250" spc="10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dirty="0"/>
              <a:t>Please</a:t>
            </a:r>
            <a:r>
              <a:rPr spc="60" dirty="0"/>
              <a:t> </a:t>
            </a:r>
            <a:r>
              <a:rPr dirty="0"/>
              <a:t>leave</a:t>
            </a:r>
            <a:r>
              <a:rPr spc="130" dirty="0"/>
              <a:t> </a:t>
            </a:r>
            <a:r>
              <a:rPr dirty="0"/>
              <a:t>toys,</a:t>
            </a:r>
            <a:r>
              <a:rPr spc="25" dirty="0"/>
              <a:t> </a:t>
            </a:r>
            <a:r>
              <a:rPr dirty="0"/>
              <a:t>papers,</a:t>
            </a:r>
            <a:r>
              <a:rPr spc="175" dirty="0"/>
              <a:t> </a:t>
            </a:r>
            <a:r>
              <a:rPr dirty="0"/>
              <a:t>supplies </a:t>
            </a:r>
            <a:r>
              <a:rPr spc="-20" dirty="0"/>
              <a:t>etc. </a:t>
            </a:r>
            <a:r>
              <a:rPr dirty="0"/>
              <a:t>at</a:t>
            </a:r>
            <a:r>
              <a:rPr spc="60" dirty="0"/>
              <a:t> </a:t>
            </a:r>
            <a:r>
              <a:rPr spc="-20" dirty="0"/>
              <a:t>home.</a:t>
            </a:r>
            <a:endParaRPr sz="2250" dirty="0">
              <a:latin typeface="Lucida Sans Unicode"/>
              <a:cs typeface="Lucida Sans Unicode"/>
            </a:endParaRPr>
          </a:p>
          <a:p>
            <a:pPr marL="355600" marR="563880" indent="-343535">
              <a:lnSpc>
                <a:spcPct val="102400"/>
              </a:lnSpc>
              <a:spcBef>
                <a:spcPts val="980"/>
              </a:spcBef>
            </a:pPr>
            <a:r>
              <a:rPr sz="2250" spc="17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250" spc="10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dirty="0"/>
              <a:t>Write</a:t>
            </a:r>
            <a:r>
              <a:rPr spc="5" dirty="0"/>
              <a:t> </a:t>
            </a:r>
            <a:r>
              <a:rPr dirty="0"/>
              <a:t>their</a:t>
            </a:r>
            <a:r>
              <a:rPr spc="60" dirty="0"/>
              <a:t> </a:t>
            </a:r>
            <a:r>
              <a:rPr dirty="0"/>
              <a:t>name</a:t>
            </a:r>
            <a:r>
              <a:rPr spc="150" dirty="0"/>
              <a:t> </a:t>
            </a:r>
            <a:r>
              <a:rPr dirty="0"/>
              <a:t>on</a:t>
            </a:r>
            <a:r>
              <a:rPr spc="-5" dirty="0"/>
              <a:t> </a:t>
            </a:r>
            <a:r>
              <a:rPr dirty="0"/>
              <a:t>the</a:t>
            </a:r>
            <a:r>
              <a:rPr spc="80" dirty="0"/>
              <a:t> </a:t>
            </a:r>
            <a:r>
              <a:rPr dirty="0"/>
              <a:t>inside of</a:t>
            </a:r>
            <a:r>
              <a:rPr spc="40" dirty="0"/>
              <a:t> </a:t>
            </a:r>
            <a:r>
              <a:rPr spc="-25" dirty="0"/>
              <a:t>the </a:t>
            </a:r>
            <a:r>
              <a:rPr spc="-10" dirty="0"/>
              <a:t>backpack.</a:t>
            </a:r>
            <a:endParaRPr sz="2250" dirty="0">
              <a:latin typeface="Lucida Sans Unicode"/>
              <a:cs typeface="Lucida Sans Unicode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39075" y="5305425"/>
            <a:ext cx="1057275" cy="103822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76725" y="4457700"/>
            <a:ext cx="1752600" cy="168592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1169" rIns="0" bIns="0" rtlCol="0">
            <a:spAutoFit/>
          </a:bodyPr>
          <a:lstStyle/>
          <a:p>
            <a:pPr marL="1921510">
              <a:lnSpc>
                <a:spcPct val="100000"/>
              </a:lnSpc>
              <a:spcBef>
                <a:spcPts val="130"/>
              </a:spcBef>
            </a:pPr>
            <a:r>
              <a:rPr sz="4850" spc="-10" dirty="0"/>
              <a:t>Shoes</a:t>
            </a:r>
            <a:endParaRPr sz="4850"/>
          </a:p>
        </p:txBody>
      </p:sp>
      <p:sp>
        <p:nvSpPr>
          <p:cNvPr id="3" name="object 3"/>
          <p:cNvSpPr txBox="1"/>
          <p:nvPr/>
        </p:nvSpPr>
        <p:spPr>
          <a:xfrm>
            <a:off x="688975" y="1438592"/>
            <a:ext cx="7271384" cy="186055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55600" marR="5080" indent="-343535">
              <a:lnSpc>
                <a:spcPct val="102400"/>
              </a:lnSpc>
              <a:spcBef>
                <a:spcPts val="45"/>
              </a:spcBef>
              <a:tabLst>
                <a:tab pos="1671320" algn="l"/>
              </a:tabLst>
            </a:pPr>
            <a:r>
              <a:rPr sz="2250" spc="17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250" spc="25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sz="2750" dirty="0">
                <a:latin typeface="Trebuchet MS"/>
                <a:cs typeface="Trebuchet MS"/>
              </a:rPr>
              <a:t>All</a:t>
            </a:r>
            <a:r>
              <a:rPr sz="2750" spc="4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students</a:t>
            </a:r>
            <a:r>
              <a:rPr sz="2750" spc="10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need</a:t>
            </a:r>
            <a:r>
              <a:rPr sz="2750" spc="12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a</a:t>
            </a:r>
            <a:r>
              <a:rPr sz="2750" spc="6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pair</a:t>
            </a:r>
            <a:r>
              <a:rPr sz="2750" spc="7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of</a:t>
            </a:r>
            <a:r>
              <a:rPr sz="2750" spc="45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indoor</a:t>
            </a:r>
            <a:r>
              <a:rPr sz="2750" spc="-5" dirty="0">
                <a:latin typeface="Trebuchet MS"/>
                <a:cs typeface="Trebuchet MS"/>
              </a:rPr>
              <a:t> </a:t>
            </a:r>
            <a:r>
              <a:rPr sz="2750" spc="-10" dirty="0">
                <a:latin typeface="Trebuchet MS"/>
                <a:cs typeface="Trebuchet MS"/>
              </a:rPr>
              <a:t>RUNNING shoes.</a:t>
            </a:r>
            <a:r>
              <a:rPr sz="2750" dirty="0">
                <a:latin typeface="Trebuchet MS"/>
                <a:cs typeface="Trebuchet MS"/>
              </a:rPr>
              <a:t>	</a:t>
            </a:r>
            <a:r>
              <a:rPr sz="2750" b="1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NO</a:t>
            </a:r>
            <a:r>
              <a:rPr sz="2750" b="1" u="sng" spc="8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750" b="1" u="sng" spc="-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LACES.</a:t>
            </a:r>
            <a:endParaRPr sz="2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sz="2250" spc="17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250" spc="-10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sz="2750" dirty="0">
                <a:latin typeface="Trebuchet MS"/>
                <a:cs typeface="Trebuchet MS"/>
              </a:rPr>
              <a:t>Please</a:t>
            </a:r>
            <a:r>
              <a:rPr sz="2750" spc="4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write</a:t>
            </a:r>
            <a:r>
              <a:rPr sz="2750" spc="4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your</a:t>
            </a:r>
            <a:r>
              <a:rPr sz="2750" spc="2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child’s</a:t>
            </a:r>
            <a:r>
              <a:rPr sz="2750" spc="5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name</a:t>
            </a:r>
            <a:r>
              <a:rPr sz="2750" spc="4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and</a:t>
            </a:r>
            <a:r>
              <a:rPr sz="2750" spc="75" dirty="0">
                <a:latin typeface="Trebuchet MS"/>
                <a:cs typeface="Trebuchet MS"/>
              </a:rPr>
              <a:t> </a:t>
            </a:r>
            <a:r>
              <a:rPr sz="2750" spc="-10" dirty="0">
                <a:latin typeface="Trebuchet MS"/>
                <a:cs typeface="Trebuchet MS"/>
              </a:rPr>
              <a:t>am/pm</a:t>
            </a:r>
            <a:endParaRPr sz="275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80"/>
              </a:spcBef>
            </a:pPr>
            <a:r>
              <a:rPr sz="2750" dirty="0">
                <a:latin typeface="Trebuchet MS"/>
                <a:cs typeface="Trebuchet MS"/>
              </a:rPr>
              <a:t>on</a:t>
            </a:r>
            <a:r>
              <a:rPr sz="2750" spc="20" dirty="0">
                <a:latin typeface="Trebuchet MS"/>
                <a:cs typeface="Trebuchet MS"/>
              </a:rPr>
              <a:t> </a:t>
            </a:r>
            <a:r>
              <a:rPr sz="2750" dirty="0">
                <a:latin typeface="Trebuchet MS"/>
                <a:cs typeface="Trebuchet MS"/>
              </a:rPr>
              <a:t>their</a:t>
            </a:r>
            <a:r>
              <a:rPr sz="2750" spc="80" dirty="0">
                <a:latin typeface="Trebuchet MS"/>
                <a:cs typeface="Trebuchet MS"/>
              </a:rPr>
              <a:t> </a:t>
            </a:r>
            <a:r>
              <a:rPr sz="2750" spc="-20" dirty="0">
                <a:latin typeface="Trebuchet MS"/>
                <a:cs typeface="Trebuchet MS"/>
              </a:rPr>
              <a:t>shoes</a:t>
            </a:r>
            <a:endParaRPr sz="275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39075" y="5305425"/>
            <a:ext cx="1057275" cy="103822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76525" y="3571875"/>
            <a:ext cx="3095625" cy="20859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2343" rIns="0" bIns="0" rtlCol="0">
            <a:spAutoFit/>
          </a:bodyPr>
          <a:lstStyle/>
          <a:p>
            <a:pPr marL="1850389">
              <a:lnSpc>
                <a:spcPct val="100000"/>
              </a:lnSpc>
              <a:spcBef>
                <a:spcPts val="105"/>
              </a:spcBef>
            </a:pPr>
            <a:r>
              <a:rPr sz="6000" spc="-10" dirty="0"/>
              <a:t>Snack</a:t>
            </a:r>
            <a:endParaRPr sz="6000"/>
          </a:p>
        </p:txBody>
      </p:sp>
      <p:sp>
        <p:nvSpPr>
          <p:cNvPr id="3" name="object 3"/>
          <p:cNvSpPr txBox="1"/>
          <p:nvPr/>
        </p:nvSpPr>
        <p:spPr>
          <a:xfrm>
            <a:off x="402590" y="1650364"/>
            <a:ext cx="7880350" cy="2843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ts val="2865"/>
              </a:lnSpc>
              <a:spcBef>
                <a:spcPts val="105"/>
              </a:spcBef>
            </a:pPr>
            <a:r>
              <a:rPr sz="1950" spc="15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1950" spc="295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sz="2400" dirty="0">
                <a:latin typeface="Trebuchet MS"/>
                <a:cs typeface="Trebuchet MS"/>
              </a:rPr>
              <a:t>Please</a:t>
            </a:r>
            <a:r>
              <a:rPr sz="2400" spc="1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send</a:t>
            </a:r>
            <a:r>
              <a:rPr sz="2400" spc="-15" dirty="0">
                <a:latin typeface="Trebuchet MS"/>
                <a:cs typeface="Trebuchet MS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ONE</a:t>
            </a:r>
            <a:r>
              <a:rPr sz="2400" b="1" u="none" spc="-35" dirty="0">
                <a:latin typeface="Trebuchet MS"/>
                <a:cs typeface="Trebuchet MS"/>
              </a:rPr>
              <a:t> </a:t>
            </a:r>
            <a:r>
              <a:rPr sz="2400" u="none" dirty="0">
                <a:latin typeface="Trebuchet MS"/>
                <a:cs typeface="Trebuchet MS"/>
              </a:rPr>
              <a:t>healthy</a:t>
            </a:r>
            <a:r>
              <a:rPr sz="2400" u="none" spc="60" dirty="0">
                <a:latin typeface="Trebuchet MS"/>
                <a:cs typeface="Trebuchet MS"/>
              </a:rPr>
              <a:t> </a:t>
            </a:r>
            <a:r>
              <a:rPr sz="2400" u="none" dirty="0">
                <a:latin typeface="Trebuchet MS"/>
                <a:cs typeface="Trebuchet MS"/>
              </a:rPr>
              <a:t>snack</a:t>
            </a:r>
            <a:r>
              <a:rPr sz="2400" u="none" spc="-35" dirty="0">
                <a:latin typeface="Trebuchet MS"/>
                <a:cs typeface="Trebuchet MS"/>
              </a:rPr>
              <a:t> </a:t>
            </a:r>
            <a:r>
              <a:rPr sz="2400" u="none" dirty="0">
                <a:latin typeface="Trebuchet MS"/>
                <a:cs typeface="Trebuchet MS"/>
              </a:rPr>
              <a:t>each</a:t>
            </a:r>
            <a:r>
              <a:rPr sz="2400" u="none" spc="-55" dirty="0">
                <a:latin typeface="Trebuchet MS"/>
                <a:cs typeface="Trebuchet MS"/>
              </a:rPr>
              <a:t> </a:t>
            </a:r>
            <a:r>
              <a:rPr sz="2400" u="none" dirty="0">
                <a:latin typeface="Trebuchet MS"/>
                <a:cs typeface="Trebuchet MS"/>
              </a:rPr>
              <a:t>day</a:t>
            </a:r>
            <a:r>
              <a:rPr sz="2400" u="none" spc="-80" dirty="0">
                <a:latin typeface="Trebuchet MS"/>
                <a:cs typeface="Trebuchet MS"/>
              </a:rPr>
              <a:t> </a:t>
            </a:r>
            <a:r>
              <a:rPr sz="2400" u="none" spc="-10" dirty="0">
                <a:latin typeface="Trebuchet MS"/>
                <a:cs typeface="Trebuchet MS"/>
              </a:rPr>
              <a:t>(Vegetables,</a:t>
            </a:r>
            <a:endParaRPr sz="2400" dirty="0">
              <a:latin typeface="Trebuchet MS"/>
              <a:cs typeface="Trebuchet MS"/>
            </a:endParaRPr>
          </a:p>
          <a:p>
            <a:pPr marL="355600" algn="just">
              <a:lnSpc>
                <a:spcPts val="2865"/>
              </a:lnSpc>
            </a:pPr>
            <a:r>
              <a:rPr sz="2400" dirty="0">
                <a:latin typeface="Trebuchet MS"/>
                <a:cs typeface="Trebuchet MS"/>
              </a:rPr>
              <a:t>Fruit,</a:t>
            </a:r>
            <a:r>
              <a:rPr sz="2400" spc="-10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Cheese,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Yogurt)</a:t>
            </a:r>
            <a:endParaRPr sz="2400" dirty="0">
              <a:latin typeface="Trebuchet MS"/>
              <a:cs typeface="Trebuchet MS"/>
            </a:endParaRPr>
          </a:p>
          <a:p>
            <a:pPr marL="355600" marR="5080" indent="-343535" algn="just">
              <a:lnSpc>
                <a:spcPct val="100400"/>
              </a:lnSpc>
              <a:spcBef>
                <a:spcPts val="1010"/>
              </a:spcBef>
            </a:pPr>
            <a:r>
              <a:rPr sz="1950" spc="15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1950" spc="305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sz="2400" dirty="0">
                <a:latin typeface="Trebuchet MS"/>
                <a:cs typeface="Trebuchet MS"/>
              </a:rPr>
              <a:t>Please</a:t>
            </a:r>
            <a:r>
              <a:rPr sz="2400" spc="2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send</a:t>
            </a:r>
            <a:r>
              <a:rPr sz="2400" spc="-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the</a:t>
            </a:r>
            <a:r>
              <a:rPr sz="2400" spc="2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snack</a:t>
            </a:r>
            <a:r>
              <a:rPr sz="2400" spc="-2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in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a</a:t>
            </a:r>
            <a:r>
              <a:rPr sz="2400" spc="-7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snack</a:t>
            </a:r>
            <a:r>
              <a:rPr sz="2400" spc="-2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bag</a:t>
            </a:r>
            <a:r>
              <a:rPr sz="2400" spc="-2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in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case</a:t>
            </a:r>
            <a:r>
              <a:rPr sz="2400" spc="-4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it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spills</a:t>
            </a:r>
            <a:r>
              <a:rPr sz="2400" spc="60" dirty="0">
                <a:latin typeface="Trebuchet MS"/>
                <a:cs typeface="Trebuchet MS"/>
              </a:rPr>
              <a:t> </a:t>
            </a:r>
            <a:r>
              <a:rPr sz="2400" spc="-25" dirty="0">
                <a:latin typeface="Trebuchet MS"/>
                <a:cs typeface="Trebuchet MS"/>
              </a:rPr>
              <a:t>or </a:t>
            </a:r>
            <a:r>
              <a:rPr sz="2400" dirty="0">
                <a:latin typeface="Trebuchet MS"/>
                <a:cs typeface="Trebuchet MS"/>
              </a:rPr>
              <a:t>leaks.</a:t>
            </a:r>
            <a:r>
              <a:rPr sz="2400" spc="-15" dirty="0">
                <a:latin typeface="Trebuchet MS"/>
                <a:cs typeface="Trebuchet MS"/>
              </a:rPr>
              <a:t>  </a:t>
            </a:r>
            <a:r>
              <a:rPr sz="2400" dirty="0">
                <a:latin typeface="Trebuchet MS"/>
                <a:cs typeface="Trebuchet MS"/>
              </a:rPr>
              <a:t>Please</a:t>
            </a:r>
            <a:r>
              <a:rPr sz="2400" spc="1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send</a:t>
            </a:r>
            <a:r>
              <a:rPr sz="2400" spc="-2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only</a:t>
            </a:r>
            <a:r>
              <a:rPr sz="2400" spc="6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water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to</a:t>
            </a:r>
            <a:r>
              <a:rPr sz="2400" spc="-3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drink.</a:t>
            </a:r>
            <a:r>
              <a:rPr sz="2400" spc="-25" dirty="0">
                <a:latin typeface="Trebuchet MS"/>
                <a:cs typeface="Trebuchet MS"/>
              </a:rPr>
              <a:t> 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NO</a:t>
            </a:r>
            <a:r>
              <a:rPr sz="2400" b="1" u="sng" spc="-6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JUICE</a:t>
            </a:r>
            <a:r>
              <a:rPr sz="2400" b="1" u="sng" spc="-1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b="1" u="sng" spc="-2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OR</a:t>
            </a:r>
            <a:r>
              <a:rPr sz="2400" b="1" u="none" spc="-25" dirty="0">
                <a:latin typeface="Trebuchet MS"/>
                <a:cs typeface="Trebuchet MS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POP</a:t>
            </a:r>
            <a:r>
              <a:rPr sz="2400" b="1" u="sng" spc="-114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and</a:t>
            </a:r>
            <a:r>
              <a:rPr sz="2400" b="1" u="sng" spc="-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NO</a:t>
            </a:r>
            <a:r>
              <a:rPr sz="2400" b="1" u="sng" spc="5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CANDY.</a:t>
            </a:r>
            <a:endParaRPr sz="2400" dirty="0">
              <a:latin typeface="Trebuchet MS"/>
              <a:cs typeface="Trebuchet MS"/>
            </a:endParaRPr>
          </a:p>
          <a:p>
            <a:pPr marL="12700" algn="just">
              <a:lnSpc>
                <a:spcPts val="2865"/>
              </a:lnSpc>
              <a:spcBef>
                <a:spcPts val="1030"/>
              </a:spcBef>
            </a:pPr>
            <a:r>
              <a:rPr sz="1950" spc="15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1950" spc="260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sz="2400" dirty="0">
                <a:latin typeface="Trebuchet MS"/>
                <a:cs typeface="Trebuchet MS"/>
              </a:rPr>
              <a:t>If</a:t>
            </a:r>
            <a:r>
              <a:rPr sz="2400" spc="-10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your</a:t>
            </a:r>
            <a:r>
              <a:rPr sz="2400" spc="-2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child</a:t>
            </a:r>
            <a:r>
              <a:rPr sz="2400" spc="-4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has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any</a:t>
            </a:r>
            <a:r>
              <a:rPr sz="2400" spc="-3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severe</a:t>
            </a:r>
            <a:r>
              <a:rPr sz="2400" spc="5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allergies,</a:t>
            </a:r>
            <a:r>
              <a:rPr sz="2400" spc="10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please</a:t>
            </a:r>
            <a:r>
              <a:rPr sz="2400" spc="-7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let</a:t>
            </a:r>
            <a:r>
              <a:rPr sz="2400" spc="30" dirty="0">
                <a:latin typeface="Trebuchet MS"/>
                <a:cs typeface="Trebuchet MS"/>
              </a:rPr>
              <a:t> </a:t>
            </a:r>
            <a:r>
              <a:rPr sz="2400" spc="-20" dirty="0">
                <a:latin typeface="Trebuchet MS"/>
                <a:cs typeface="Trebuchet MS"/>
              </a:rPr>
              <a:t>your</a:t>
            </a:r>
            <a:endParaRPr sz="2400" dirty="0">
              <a:latin typeface="Trebuchet MS"/>
              <a:cs typeface="Trebuchet MS"/>
            </a:endParaRPr>
          </a:p>
          <a:p>
            <a:pPr marL="355600" algn="just">
              <a:lnSpc>
                <a:spcPts val="2865"/>
              </a:lnSpc>
            </a:pPr>
            <a:r>
              <a:rPr sz="2400" spc="-10" dirty="0">
                <a:latin typeface="Trebuchet MS"/>
                <a:cs typeface="Trebuchet MS"/>
              </a:rPr>
              <a:t>child’s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classroom</a:t>
            </a:r>
            <a:r>
              <a:rPr sz="2400" spc="-4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teacher</a:t>
            </a:r>
            <a:r>
              <a:rPr sz="2400" spc="-3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know</a:t>
            </a:r>
            <a:r>
              <a:rPr lang="en-CA" sz="2400" dirty="0">
                <a:latin typeface="Trebuchet MS"/>
                <a:cs typeface="Trebuchet MS"/>
              </a:rPr>
              <a:t> in September.</a:t>
            </a:r>
            <a:endParaRPr sz="240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20050" y="5448300"/>
            <a:ext cx="1057275" cy="103822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3335" y="335787"/>
            <a:ext cx="6577330" cy="659604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376045" marR="5080" indent="-1363980">
              <a:lnSpc>
                <a:spcPts val="5260"/>
              </a:lnSpc>
              <a:spcBef>
                <a:spcPts val="250"/>
              </a:spcBef>
            </a:pPr>
            <a:r>
              <a:rPr sz="4000" spc="-10" dirty="0"/>
              <a:t>Kindergarten</a:t>
            </a:r>
            <a:r>
              <a:rPr lang="en-CA" sz="4000" spc="-10" dirty="0"/>
              <a:t>- Getting Ready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457200" y="1106994"/>
            <a:ext cx="7911465" cy="5003293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r>
              <a:rPr lang="en-CA" b="1" dirty="0"/>
              <a:t>1</a:t>
            </a:r>
            <a:r>
              <a:rPr lang="en-CA" sz="2200" b="1" dirty="0">
                <a:latin typeface="Trebuchet MS" panose="020B0703020202090204" pitchFamily="34" charset="0"/>
              </a:rPr>
              <a:t>. Build Independence</a:t>
            </a:r>
          </a:p>
          <a:p>
            <a:pPr lvl="2"/>
            <a:r>
              <a:rPr lang="en-CA" sz="2400" spc="155" dirty="0">
                <a:solidFill>
                  <a:srgbClr val="FFC908"/>
                </a:solidFill>
                <a:latin typeface="Lucida Sans Unicode"/>
                <a:cs typeface="Lucida Sans Unicode"/>
              </a:rPr>
              <a:t>▶ </a:t>
            </a:r>
            <a:r>
              <a:rPr lang="en-CA" sz="2200" dirty="0">
                <a:latin typeface="Trebuchet MS" panose="020B0703020202090204" pitchFamily="34" charset="0"/>
              </a:rPr>
              <a:t>Teach your child to </a:t>
            </a:r>
            <a:r>
              <a:rPr lang="en-CA" sz="2200" b="1" dirty="0">
                <a:latin typeface="Trebuchet MS" panose="020B0703020202090204" pitchFamily="34" charset="0"/>
              </a:rPr>
              <a:t>dress on their own</a:t>
            </a:r>
            <a:r>
              <a:rPr lang="en-CA" sz="2200" dirty="0">
                <a:latin typeface="Trebuchet MS" panose="020B0703020202090204" pitchFamily="34" charset="0"/>
              </a:rPr>
              <a:t> (zippers, buttons, shoes).</a:t>
            </a:r>
          </a:p>
          <a:p>
            <a:r>
              <a:rPr lang="en-CA" sz="2400" spc="155" dirty="0">
                <a:solidFill>
                  <a:srgbClr val="FFC908"/>
                </a:solidFill>
                <a:latin typeface="Lucida Sans Unicode"/>
                <a:cs typeface="Lucida Sans Unicode"/>
              </a:rPr>
              <a:t>▶ </a:t>
            </a:r>
            <a:r>
              <a:rPr lang="en-CA" sz="2200" dirty="0">
                <a:latin typeface="Trebuchet MS" panose="020B0703020202090204" pitchFamily="34" charset="0"/>
              </a:rPr>
              <a:t>Show them how to </a:t>
            </a:r>
            <a:r>
              <a:rPr lang="en-CA" sz="2200" b="1" dirty="0">
                <a:latin typeface="Trebuchet MS" panose="020B0703020202090204" pitchFamily="34" charset="0"/>
              </a:rPr>
              <a:t>use the washroom independently</a:t>
            </a:r>
            <a:r>
              <a:rPr lang="en-CA" sz="2200" dirty="0">
                <a:latin typeface="Trebuchet MS" panose="020B0703020202090204" pitchFamily="34" charset="0"/>
              </a:rPr>
              <a:t> and wash their hands.</a:t>
            </a:r>
          </a:p>
          <a:p>
            <a:endParaRPr lang="en-CA" sz="2200" b="1" dirty="0">
              <a:latin typeface="Trebuchet MS" panose="020B0703020202090204" pitchFamily="34" charset="0"/>
            </a:endParaRPr>
          </a:p>
          <a:p>
            <a:r>
              <a:rPr lang="en-CA" sz="2200" b="1" dirty="0">
                <a:latin typeface="Trebuchet MS" panose="020B0703020202090204" pitchFamily="34" charset="0"/>
              </a:rPr>
              <a:t>2. Encourage a Love of Reading</a:t>
            </a:r>
          </a:p>
          <a:p>
            <a:r>
              <a:rPr lang="en-CA" sz="2000" spc="155" dirty="0">
                <a:solidFill>
                  <a:srgbClr val="FFC908"/>
                </a:solidFill>
                <a:latin typeface="Lucida Sans Unicode"/>
                <a:cs typeface="Lucida Sans Unicode"/>
              </a:rPr>
              <a:t>▶ </a:t>
            </a:r>
            <a:r>
              <a:rPr lang="en-CA" sz="2200" b="1" dirty="0">
                <a:latin typeface="Trebuchet MS" panose="020B0703020202090204" pitchFamily="34" charset="0"/>
              </a:rPr>
              <a:t>Read with your child every day</a:t>
            </a:r>
            <a:r>
              <a:rPr lang="en-CA" sz="2200" dirty="0">
                <a:latin typeface="Trebuchet MS" panose="020B0703020202090204" pitchFamily="34" charset="0"/>
              </a:rPr>
              <a:t> – in </a:t>
            </a:r>
            <a:r>
              <a:rPr lang="en-CA" sz="2200" b="1" dirty="0">
                <a:latin typeface="Trebuchet MS" panose="020B0703020202090204" pitchFamily="34" charset="0"/>
              </a:rPr>
              <a:t>any language</a:t>
            </a:r>
            <a:r>
              <a:rPr lang="en-CA" sz="2200" dirty="0">
                <a:latin typeface="Trebuchet MS" panose="020B0703020202090204" pitchFamily="34" charset="0"/>
              </a:rPr>
              <a:t>!</a:t>
            </a:r>
            <a:br>
              <a:rPr lang="en-CA" sz="2200" dirty="0">
                <a:latin typeface="Trebuchet MS" panose="020B0703020202090204" pitchFamily="34" charset="0"/>
              </a:rPr>
            </a:br>
            <a:endParaRPr lang="en-CA" sz="2200" dirty="0">
              <a:latin typeface="Trebuchet MS" panose="020B0703020202090204" pitchFamily="34" charset="0"/>
            </a:endParaRPr>
          </a:p>
          <a:p>
            <a:r>
              <a:rPr lang="en-CA" sz="2200" b="1" dirty="0">
                <a:latin typeface="Trebuchet MS" panose="020B0703020202090204" pitchFamily="34" charset="0"/>
              </a:rPr>
              <a:t>3. Support Their Well-being</a:t>
            </a:r>
          </a:p>
          <a:p>
            <a:r>
              <a:rPr lang="en-CA" sz="2400" spc="155" dirty="0">
                <a:solidFill>
                  <a:srgbClr val="FFC908"/>
                </a:solidFill>
                <a:latin typeface="Lucida Sans Unicode"/>
                <a:cs typeface="Lucida Sans Unicode"/>
              </a:rPr>
              <a:t>▶ </a:t>
            </a:r>
            <a:r>
              <a:rPr lang="en-CA" sz="2200" dirty="0">
                <a:latin typeface="Trebuchet MS" panose="020B0703020202090204" pitchFamily="34" charset="0"/>
              </a:rPr>
              <a:t>Recommend </a:t>
            </a:r>
            <a:r>
              <a:rPr lang="en-CA" sz="2200" b="1" dirty="0">
                <a:latin typeface="Trebuchet MS" panose="020B0703020202090204" pitchFamily="34" charset="0"/>
              </a:rPr>
              <a:t>check-up with the doctor</a:t>
            </a:r>
            <a:r>
              <a:rPr lang="en-CA" sz="2200" dirty="0">
                <a:latin typeface="Trebuchet MS" panose="020B0703020202090204" pitchFamily="34" charset="0"/>
              </a:rPr>
              <a:t>, including their </a:t>
            </a:r>
            <a:r>
              <a:rPr lang="en-CA" sz="2200" b="1" dirty="0">
                <a:latin typeface="Trebuchet MS" panose="020B0703020202090204" pitchFamily="34" charset="0"/>
              </a:rPr>
              <a:t>vision, hearing, and dental</a:t>
            </a:r>
            <a:r>
              <a:rPr lang="en-CA" sz="2200" dirty="0">
                <a:latin typeface="Trebuchet MS" panose="020B0703020202090204" pitchFamily="34" charset="0"/>
              </a:rPr>
              <a:t> health.</a:t>
            </a:r>
          </a:p>
          <a:p>
            <a:r>
              <a:rPr lang="en-CA" sz="2400" spc="155" dirty="0">
                <a:solidFill>
                  <a:srgbClr val="FFC908"/>
                </a:solidFill>
                <a:latin typeface="Lucida Sans Unicode"/>
                <a:cs typeface="Lucida Sans Unicode"/>
              </a:rPr>
              <a:t>▶ </a:t>
            </a:r>
            <a:r>
              <a:rPr lang="en-CA" sz="2200" dirty="0">
                <a:latin typeface="Trebuchet MS" panose="020B0703020202090204" pitchFamily="34" charset="0"/>
              </a:rPr>
              <a:t>Talk positively about kindergarten, bring them to the playground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6725" y="5591175"/>
            <a:ext cx="1057275" cy="10382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130800" y="0"/>
            <a:ext cx="4013200" cy="6863080"/>
            <a:chOff x="5135702" y="0"/>
            <a:chExt cx="4013200" cy="6863080"/>
          </a:xfrm>
        </p:grpSpPr>
        <p:sp>
          <p:nvSpPr>
            <p:cNvPr id="3" name="object 3"/>
            <p:cNvSpPr/>
            <p:nvPr/>
          </p:nvSpPr>
          <p:spPr>
            <a:xfrm>
              <a:off x="5140464" y="4188293"/>
              <a:ext cx="4003675" cy="2670175"/>
            </a:xfrm>
            <a:custGeom>
              <a:avLst/>
              <a:gdLst/>
              <a:ahLst/>
              <a:cxnLst/>
              <a:rect l="l" t="t" r="r" b="b"/>
              <a:pathLst>
                <a:path w="4003675" h="2670175">
                  <a:moveTo>
                    <a:pt x="0" y="2669706"/>
                  </a:moveTo>
                  <a:lnTo>
                    <a:pt x="4003535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043801" y="4825"/>
              <a:ext cx="1218565" cy="6853555"/>
            </a:xfrm>
            <a:custGeom>
              <a:avLst/>
              <a:gdLst/>
              <a:ahLst/>
              <a:cxnLst/>
              <a:rect l="l" t="t" r="r" b="b"/>
              <a:pathLst>
                <a:path w="1218565" h="6853555">
                  <a:moveTo>
                    <a:pt x="0" y="0"/>
                  </a:moveTo>
                  <a:lnTo>
                    <a:pt x="1218353" y="6853174"/>
                  </a:lnTo>
                </a:path>
              </a:pathLst>
            </a:custGeom>
            <a:ln w="952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896411" y="0"/>
              <a:ext cx="2247900" cy="6858000"/>
            </a:xfrm>
            <a:custGeom>
              <a:avLst/>
              <a:gdLst/>
              <a:ahLst/>
              <a:cxnLst/>
              <a:rect l="l" t="t" r="r" b="b"/>
              <a:pathLst>
                <a:path w="2247900" h="6858000">
                  <a:moveTo>
                    <a:pt x="2021020" y="0"/>
                  </a:moveTo>
                  <a:lnTo>
                    <a:pt x="0" y="6858000"/>
                  </a:lnTo>
                  <a:lnTo>
                    <a:pt x="2247588" y="6858000"/>
                  </a:lnTo>
                  <a:lnTo>
                    <a:pt x="2247588" y="8143"/>
                  </a:lnTo>
                  <a:lnTo>
                    <a:pt x="2021020" y="0"/>
                  </a:lnTo>
                  <a:close/>
                </a:path>
              </a:pathLst>
            </a:custGeom>
            <a:solidFill>
              <a:srgbClr val="FFC908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202571" y="0"/>
              <a:ext cx="1941830" cy="6858000"/>
            </a:xfrm>
            <a:custGeom>
              <a:avLst/>
              <a:gdLst/>
              <a:ahLst/>
              <a:cxnLst/>
              <a:rect l="l" t="t" r="r" b="b"/>
              <a:pathLst>
                <a:path w="1941829" h="6858000">
                  <a:moveTo>
                    <a:pt x="1941428" y="0"/>
                  </a:moveTo>
                  <a:lnTo>
                    <a:pt x="0" y="0"/>
                  </a:lnTo>
                  <a:lnTo>
                    <a:pt x="1203304" y="6858000"/>
                  </a:lnTo>
                  <a:lnTo>
                    <a:pt x="1941428" y="6858000"/>
                  </a:lnTo>
                  <a:lnTo>
                    <a:pt x="1941428" y="0"/>
                  </a:lnTo>
                  <a:close/>
                </a:path>
              </a:pathLst>
            </a:custGeom>
            <a:solidFill>
              <a:srgbClr val="FFC90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38925" y="3927865"/>
              <a:ext cx="2505075" cy="2930525"/>
            </a:xfrm>
            <a:custGeom>
              <a:avLst/>
              <a:gdLst/>
              <a:ahLst/>
              <a:cxnLst/>
              <a:rect l="l" t="t" r="r" b="b"/>
              <a:pathLst>
                <a:path w="2505075" h="2930525">
                  <a:moveTo>
                    <a:pt x="2505075" y="0"/>
                  </a:moveTo>
                  <a:lnTo>
                    <a:pt x="0" y="2930134"/>
                  </a:lnTo>
                  <a:lnTo>
                    <a:pt x="2505075" y="2930134"/>
                  </a:lnTo>
                  <a:lnTo>
                    <a:pt x="2505075" y="0"/>
                  </a:lnTo>
                  <a:close/>
                </a:path>
              </a:pathLst>
            </a:custGeom>
            <a:solidFill>
              <a:srgbClr val="F8921D">
                <a:alpha val="7215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2975" y="0"/>
              <a:ext cx="2131060" cy="6858000"/>
            </a:xfrm>
            <a:custGeom>
              <a:avLst/>
              <a:gdLst/>
              <a:ahLst/>
              <a:cxnLst/>
              <a:rect l="l" t="t" r="r" b="b"/>
              <a:pathLst>
                <a:path w="2131059" h="6858000">
                  <a:moveTo>
                    <a:pt x="2131024" y="0"/>
                  </a:moveTo>
                  <a:lnTo>
                    <a:pt x="0" y="0"/>
                  </a:lnTo>
                  <a:lnTo>
                    <a:pt x="1854418" y="6858000"/>
                  </a:lnTo>
                  <a:lnTo>
                    <a:pt x="2131024" y="6849812"/>
                  </a:lnTo>
                  <a:lnTo>
                    <a:pt x="2131024" y="0"/>
                  </a:lnTo>
                  <a:close/>
                </a:path>
              </a:pathLst>
            </a:custGeom>
            <a:solidFill>
              <a:srgbClr val="C96E05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296275" y="0"/>
              <a:ext cx="847725" cy="6858000"/>
            </a:xfrm>
            <a:custGeom>
              <a:avLst/>
              <a:gdLst/>
              <a:ahLst/>
              <a:cxnLst/>
              <a:rect l="l" t="t" r="r" b="b"/>
              <a:pathLst>
                <a:path w="847725" h="6858000">
                  <a:moveTo>
                    <a:pt x="847725" y="0"/>
                  </a:moveTo>
                  <a:lnTo>
                    <a:pt x="675844" y="0"/>
                  </a:lnTo>
                  <a:lnTo>
                    <a:pt x="0" y="6858000"/>
                  </a:lnTo>
                  <a:lnTo>
                    <a:pt x="847724" y="6858000"/>
                  </a:lnTo>
                  <a:lnTo>
                    <a:pt x="847725" y="0"/>
                  </a:lnTo>
                  <a:close/>
                </a:path>
              </a:pathLst>
            </a:custGeom>
            <a:solidFill>
              <a:srgbClr val="FFDF6B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78502" y="0"/>
              <a:ext cx="1065530" cy="6858000"/>
            </a:xfrm>
            <a:custGeom>
              <a:avLst/>
              <a:gdLst/>
              <a:ahLst/>
              <a:cxnLst/>
              <a:rect l="l" t="t" r="r" b="b"/>
              <a:pathLst>
                <a:path w="1065529" h="6858000">
                  <a:moveTo>
                    <a:pt x="1051011" y="0"/>
                  </a:moveTo>
                  <a:lnTo>
                    <a:pt x="0" y="0"/>
                  </a:lnTo>
                  <a:lnTo>
                    <a:pt x="937355" y="6858000"/>
                  </a:lnTo>
                  <a:lnTo>
                    <a:pt x="1065244" y="6858000"/>
                  </a:lnTo>
                  <a:lnTo>
                    <a:pt x="1065498" y="6196093"/>
                  </a:lnTo>
                  <a:lnTo>
                    <a:pt x="1050828" y="397851"/>
                  </a:lnTo>
                  <a:lnTo>
                    <a:pt x="1051011" y="0"/>
                  </a:lnTo>
                  <a:close/>
                </a:path>
              </a:pathLst>
            </a:custGeom>
            <a:solidFill>
              <a:srgbClr val="FFC908">
                <a:alpha val="6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58150" y="4903849"/>
              <a:ext cx="1085850" cy="1954530"/>
            </a:xfrm>
            <a:custGeom>
              <a:avLst/>
              <a:gdLst/>
              <a:ahLst/>
              <a:cxnLst/>
              <a:rect l="l" t="t" r="r" b="b"/>
              <a:pathLst>
                <a:path w="1085850" h="1954529">
                  <a:moveTo>
                    <a:pt x="1085850" y="0"/>
                  </a:moveTo>
                  <a:lnTo>
                    <a:pt x="0" y="1954150"/>
                  </a:lnTo>
                  <a:lnTo>
                    <a:pt x="1085850" y="1949111"/>
                  </a:lnTo>
                  <a:lnTo>
                    <a:pt x="1085850" y="0"/>
                  </a:lnTo>
                  <a:close/>
                </a:path>
              </a:pathLst>
            </a:custGeom>
            <a:solidFill>
              <a:srgbClr val="FFC908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0" y="0"/>
            <a:ext cx="857250" cy="5624195"/>
          </a:xfrm>
          <a:custGeom>
            <a:avLst/>
            <a:gdLst/>
            <a:ahLst/>
            <a:cxnLst/>
            <a:rect l="l" t="t" r="r" b="b"/>
            <a:pathLst>
              <a:path w="857250" h="5624195">
                <a:moveTo>
                  <a:pt x="857250" y="0"/>
                </a:moveTo>
                <a:lnTo>
                  <a:pt x="0" y="0"/>
                </a:lnTo>
                <a:lnTo>
                  <a:pt x="0" y="5624017"/>
                </a:lnTo>
                <a:lnTo>
                  <a:pt x="857250" y="7366"/>
                </a:lnTo>
                <a:lnTo>
                  <a:pt x="857250" y="0"/>
                </a:lnTo>
                <a:close/>
              </a:path>
            </a:pathLst>
          </a:custGeom>
          <a:solidFill>
            <a:srgbClr val="FFC908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92533" y="1122700"/>
            <a:ext cx="7051412" cy="5201899"/>
          </a:xfrm>
          <a:custGeom>
            <a:avLst/>
            <a:gdLst/>
            <a:ahLst/>
            <a:cxnLst/>
            <a:rect l="l" t="t" r="r" b="b"/>
            <a:pathLst>
              <a:path w="4410075" h="2171700">
                <a:moveTo>
                  <a:pt x="4410075" y="0"/>
                </a:moveTo>
                <a:lnTo>
                  <a:pt x="0" y="0"/>
                </a:lnTo>
                <a:lnTo>
                  <a:pt x="0" y="2171700"/>
                </a:lnTo>
                <a:lnTo>
                  <a:pt x="4410075" y="2171700"/>
                </a:lnTo>
                <a:lnTo>
                  <a:pt x="4410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>
              <a:lnSpc>
                <a:spcPct val="150000"/>
              </a:lnSpc>
            </a:pPr>
            <a:r>
              <a:rPr lang="en-CA" sz="3200" dirty="0"/>
              <a:t>Alana Marklinger – Assistant Principal</a:t>
            </a:r>
          </a:p>
          <a:p>
            <a:pPr>
              <a:lnSpc>
                <a:spcPct val="150000"/>
              </a:lnSpc>
            </a:pPr>
            <a:r>
              <a:rPr lang="en-CA" sz="3200" dirty="0"/>
              <a:t>Andrew </a:t>
            </a:r>
            <a:r>
              <a:rPr lang="en-CA" sz="3200" dirty="0" err="1"/>
              <a:t>Bews</a:t>
            </a:r>
            <a:r>
              <a:rPr lang="en-CA" sz="3200" dirty="0"/>
              <a:t> – Principal</a:t>
            </a:r>
          </a:p>
          <a:p>
            <a:pPr>
              <a:lnSpc>
                <a:spcPct val="150000"/>
              </a:lnSpc>
            </a:pPr>
            <a:r>
              <a:rPr lang="en-CA" sz="3200" dirty="0"/>
              <a:t>Ashley Bates – Student Services</a:t>
            </a:r>
          </a:p>
          <a:p>
            <a:pPr>
              <a:lnSpc>
                <a:spcPct val="150000"/>
              </a:lnSpc>
            </a:pPr>
            <a:r>
              <a:rPr lang="en-CA" sz="3200" dirty="0"/>
              <a:t>Suki Lail – Front Office</a:t>
            </a:r>
          </a:p>
          <a:p>
            <a:pPr>
              <a:lnSpc>
                <a:spcPct val="150000"/>
              </a:lnSpc>
            </a:pPr>
            <a:r>
              <a:rPr lang="en-CA" sz="3200" dirty="0"/>
              <a:t>Amanda Webb – Admin Secretary</a:t>
            </a:r>
          </a:p>
          <a:p>
            <a:pPr>
              <a:lnSpc>
                <a:spcPct val="150000"/>
              </a:lnSpc>
            </a:pPr>
            <a:r>
              <a:rPr lang="en-CA" sz="3200" b="1" dirty="0"/>
              <a:t>Sonia Bassi - K Teacher</a:t>
            </a:r>
          </a:p>
          <a:p>
            <a:pPr>
              <a:lnSpc>
                <a:spcPct val="150000"/>
              </a:lnSpc>
            </a:pPr>
            <a:r>
              <a:rPr lang="en-CA" sz="3200" b="1" dirty="0"/>
              <a:t>Ellen Ashby – K Teacher</a:t>
            </a: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54CE5F2F-B6EC-AE19-F6A6-ED40E62495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24636" y="311648"/>
            <a:ext cx="6919309" cy="62453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CA" sz="3950" dirty="0"/>
              <a:t>Introductions</a:t>
            </a:r>
            <a:endParaRPr sz="39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2645" y="604456"/>
            <a:ext cx="4497070" cy="849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Final</a:t>
            </a:r>
            <a:r>
              <a:rPr spc="-135" dirty="0"/>
              <a:t> </a:t>
            </a:r>
            <a:r>
              <a:rPr spc="-10" dirty="0"/>
              <a:t>Thoughts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9755" y="2054860"/>
            <a:ext cx="7117080" cy="202311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250825" marR="5080">
              <a:lnSpc>
                <a:spcPct val="79500"/>
              </a:lnSpc>
              <a:spcBef>
                <a:spcPts val="695"/>
              </a:spcBef>
              <a:tabLst>
                <a:tab pos="2329180" algn="l"/>
              </a:tabLst>
            </a:pPr>
            <a:r>
              <a:rPr sz="2400" dirty="0">
                <a:latin typeface="Trebuchet MS"/>
                <a:cs typeface="Trebuchet MS"/>
              </a:rPr>
              <a:t>“Early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childhood</a:t>
            </a:r>
            <a:r>
              <a:rPr sz="2400" spc="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is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a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significant</a:t>
            </a:r>
            <a:r>
              <a:rPr sz="2400" spc="-4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period</a:t>
            </a:r>
            <a:r>
              <a:rPr sz="2400" spc="1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in</a:t>
            </a:r>
            <a:r>
              <a:rPr sz="2400" spc="-95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human development.</a:t>
            </a:r>
            <a:r>
              <a:rPr sz="2400" dirty="0">
                <a:latin typeface="Trebuchet MS"/>
                <a:cs typeface="Trebuchet MS"/>
              </a:rPr>
              <a:t>	Independence,</a:t>
            </a:r>
            <a:r>
              <a:rPr sz="2400" spc="-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initiative,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decision- </a:t>
            </a:r>
            <a:r>
              <a:rPr sz="2400" dirty="0">
                <a:latin typeface="Trebuchet MS"/>
                <a:cs typeface="Trebuchet MS"/>
              </a:rPr>
              <a:t>making,</a:t>
            </a:r>
            <a:r>
              <a:rPr sz="2400" spc="-30" dirty="0">
                <a:latin typeface="Trebuchet MS"/>
                <a:cs typeface="Trebuchet MS"/>
              </a:rPr>
              <a:t> creativity,</a:t>
            </a:r>
            <a:r>
              <a:rPr sz="2400" spc="-9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the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ability</a:t>
            </a:r>
            <a:r>
              <a:rPr sz="2400" spc="-2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to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learn,</a:t>
            </a:r>
            <a:r>
              <a:rPr sz="2400" spc="5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the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ability </a:t>
            </a:r>
            <a:r>
              <a:rPr sz="2400" dirty="0">
                <a:latin typeface="Trebuchet MS"/>
                <a:cs typeface="Trebuchet MS"/>
              </a:rPr>
              <a:t>to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relate</a:t>
            </a:r>
            <a:r>
              <a:rPr sz="2400" spc="5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to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others</a:t>
            </a:r>
            <a:r>
              <a:rPr sz="2400" spc="2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and</a:t>
            </a:r>
            <a:r>
              <a:rPr sz="2400" spc="-4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feelings</a:t>
            </a:r>
            <a:r>
              <a:rPr sz="2400" spc="9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of</a:t>
            </a:r>
            <a:r>
              <a:rPr sz="2400" spc="-100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self-</a:t>
            </a:r>
            <a:r>
              <a:rPr sz="2400" dirty="0">
                <a:latin typeface="Trebuchet MS"/>
                <a:cs typeface="Trebuchet MS"/>
              </a:rPr>
              <a:t>worth</a:t>
            </a:r>
            <a:r>
              <a:rPr sz="2400" spc="-10" dirty="0">
                <a:latin typeface="Trebuchet MS"/>
                <a:cs typeface="Trebuchet MS"/>
              </a:rPr>
              <a:t> </a:t>
            </a:r>
            <a:r>
              <a:rPr sz="2400" spc="-25" dirty="0">
                <a:latin typeface="Trebuchet MS"/>
                <a:cs typeface="Trebuchet MS"/>
              </a:rPr>
              <a:t>all </a:t>
            </a:r>
            <a:r>
              <a:rPr sz="2400" dirty="0">
                <a:latin typeface="Trebuchet MS"/>
                <a:cs typeface="Trebuchet MS"/>
              </a:rPr>
              <a:t>have</a:t>
            </a:r>
            <a:r>
              <a:rPr sz="2400" spc="-114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their</a:t>
            </a:r>
            <a:r>
              <a:rPr sz="2400" spc="-4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beginnings</a:t>
            </a:r>
            <a:r>
              <a:rPr sz="2400" spc="5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in</a:t>
            </a:r>
            <a:r>
              <a:rPr sz="2400" spc="-11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early</a:t>
            </a:r>
            <a:r>
              <a:rPr sz="2400" spc="-5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childhood.”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2750" dirty="0">
                <a:latin typeface="Trebuchet MS"/>
                <a:cs typeface="Trebuchet MS"/>
              </a:rPr>
              <a:t>~</a:t>
            </a:r>
            <a:r>
              <a:rPr sz="2750" spc="9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Kindergarten</a:t>
            </a:r>
            <a:r>
              <a:rPr sz="2000" b="1" i="1" spc="-22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Program</a:t>
            </a:r>
            <a:r>
              <a:rPr sz="2000" b="1" i="1" spc="-10" dirty="0">
                <a:latin typeface="Trebuchet MS"/>
                <a:cs typeface="Trebuchet MS"/>
              </a:rPr>
              <a:t> Statement</a:t>
            </a:r>
            <a:endParaRPr sz="20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53375" y="5372100"/>
            <a:ext cx="1057275" cy="10477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34225" rIns="0" bIns="0" rtlCol="0">
            <a:spAutoFit/>
          </a:bodyPr>
          <a:lstStyle/>
          <a:p>
            <a:pPr marL="1083310">
              <a:lnSpc>
                <a:spcPct val="100000"/>
              </a:lnSpc>
              <a:spcBef>
                <a:spcPts val="105"/>
              </a:spcBef>
            </a:pPr>
            <a:r>
              <a:rPr dirty="0"/>
              <a:t>THANK</a:t>
            </a:r>
            <a:r>
              <a:rPr spc="-120" dirty="0"/>
              <a:t> </a:t>
            </a:r>
            <a:r>
              <a:rPr spc="-25" dirty="0"/>
              <a:t>YOU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19555" y="2036445"/>
            <a:ext cx="5723890" cy="1992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42035" marR="5080" indent="-1029969">
              <a:lnSpc>
                <a:spcPct val="123400"/>
              </a:lnSpc>
              <a:spcBef>
                <a:spcPts val="100"/>
              </a:spcBef>
            </a:pPr>
            <a:r>
              <a:rPr sz="3600" b="1" i="1" dirty="0">
                <a:latin typeface="Trebuchet MS"/>
                <a:cs typeface="Trebuchet MS"/>
              </a:rPr>
              <a:t>We</a:t>
            </a:r>
            <a:r>
              <a:rPr sz="3600" b="1" i="1" spc="-50" dirty="0">
                <a:latin typeface="Trebuchet MS"/>
                <a:cs typeface="Trebuchet MS"/>
              </a:rPr>
              <a:t> </a:t>
            </a:r>
            <a:r>
              <a:rPr sz="3600" b="1" i="1" dirty="0">
                <a:latin typeface="Trebuchet MS"/>
                <a:cs typeface="Trebuchet MS"/>
              </a:rPr>
              <a:t>look</a:t>
            </a:r>
            <a:r>
              <a:rPr sz="3600" b="1" i="1" spc="-80" dirty="0">
                <a:latin typeface="Trebuchet MS"/>
                <a:cs typeface="Trebuchet MS"/>
              </a:rPr>
              <a:t> </a:t>
            </a:r>
            <a:r>
              <a:rPr sz="3600" b="1" i="1" dirty="0">
                <a:latin typeface="Trebuchet MS"/>
                <a:cs typeface="Trebuchet MS"/>
              </a:rPr>
              <a:t>forward</a:t>
            </a:r>
            <a:r>
              <a:rPr sz="3600" b="1" i="1" spc="10" dirty="0">
                <a:latin typeface="Trebuchet MS"/>
                <a:cs typeface="Trebuchet MS"/>
              </a:rPr>
              <a:t> </a:t>
            </a:r>
            <a:r>
              <a:rPr sz="3600" b="1" i="1" dirty="0">
                <a:latin typeface="Trebuchet MS"/>
                <a:cs typeface="Trebuchet MS"/>
              </a:rPr>
              <a:t>to</a:t>
            </a:r>
            <a:r>
              <a:rPr sz="3600" b="1" i="1" spc="-114" dirty="0">
                <a:latin typeface="Trebuchet MS"/>
                <a:cs typeface="Trebuchet MS"/>
              </a:rPr>
              <a:t> </a:t>
            </a:r>
            <a:r>
              <a:rPr sz="3600" b="1" i="1" spc="-10" dirty="0">
                <a:latin typeface="Trebuchet MS"/>
                <a:cs typeface="Trebuchet MS"/>
              </a:rPr>
              <a:t>seeing </a:t>
            </a:r>
            <a:r>
              <a:rPr sz="3600" b="1" i="1" dirty="0">
                <a:latin typeface="Trebuchet MS"/>
                <a:cs typeface="Trebuchet MS"/>
              </a:rPr>
              <a:t>you</a:t>
            </a:r>
            <a:r>
              <a:rPr lang="en-CA" sz="3600" b="1" i="1" dirty="0">
                <a:latin typeface="Trebuchet MS"/>
                <a:cs typeface="Trebuchet MS"/>
              </a:rPr>
              <a:t> and your child </a:t>
            </a:r>
            <a:r>
              <a:rPr sz="3600" b="1" i="1" spc="-114" dirty="0">
                <a:latin typeface="Trebuchet MS"/>
                <a:cs typeface="Trebuchet MS"/>
              </a:rPr>
              <a:t> </a:t>
            </a:r>
            <a:r>
              <a:rPr lang="en-CA" sz="3600" b="1" i="1" spc="-114" dirty="0">
                <a:latin typeface="Trebuchet MS"/>
                <a:cs typeface="Trebuchet MS"/>
              </a:rPr>
              <a:t>September</a:t>
            </a:r>
            <a:r>
              <a:rPr sz="3600" b="1" i="1" spc="-55" dirty="0">
                <a:latin typeface="Trebuchet MS"/>
                <a:cs typeface="Trebuchet MS"/>
              </a:rPr>
              <a:t> </a:t>
            </a:r>
            <a:r>
              <a:rPr lang="en-CA" sz="3600" b="1" i="1" spc="-10" dirty="0">
                <a:latin typeface="Trebuchet MS"/>
                <a:cs typeface="Trebuchet MS"/>
              </a:rPr>
              <a:t>2nd</a:t>
            </a:r>
            <a:r>
              <a:rPr sz="3600" b="1" i="1" spc="-10" dirty="0">
                <a:latin typeface="Trebuchet MS"/>
                <a:cs typeface="Trebuchet MS"/>
              </a:rPr>
              <a:t>!</a:t>
            </a:r>
            <a:endParaRPr sz="3600" dirty="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10500" y="5514975"/>
            <a:ext cx="1057275" cy="10477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3ABD5-F659-006B-35D8-65A15DE7A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1"/>
            <a:ext cx="6104889" cy="800100"/>
          </a:xfrm>
        </p:spPr>
        <p:txBody>
          <a:bodyPr/>
          <a:lstStyle/>
          <a:p>
            <a:r>
              <a:rPr lang="en-CA" sz="3950" dirty="0"/>
              <a:t>Agenda</a:t>
            </a:r>
            <a:r>
              <a:rPr lang="en-CA" sz="5400" dirty="0"/>
              <a:t/>
            </a:r>
            <a:br>
              <a:rPr lang="en-CA" sz="5400" dirty="0"/>
            </a:br>
            <a:endParaRPr lang="en-US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52050A35-C968-8FE3-3FD0-7B596A3E55D2}"/>
              </a:ext>
            </a:extLst>
          </p:cNvPr>
          <p:cNvSpPr txBox="1"/>
          <p:nvPr/>
        </p:nvSpPr>
        <p:spPr>
          <a:xfrm>
            <a:off x="381000" y="762000"/>
            <a:ext cx="8153400" cy="5468805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CA" sz="2800" b="1" dirty="0"/>
              <a:t>Part 1: Overview</a:t>
            </a:r>
          </a:p>
          <a:p>
            <a:pPr lvl="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CA" sz="2800" dirty="0"/>
              <a:t>Kindergarten Program Video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CA" sz="2800" dirty="0"/>
              <a:t>Drop-Off, Pick-Up &amp; Attendance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CA" sz="2800" dirty="0"/>
              <a:t>School/Classroom Information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CA" sz="2800" dirty="0"/>
              <a:t>Volunteering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CA" sz="2800" dirty="0"/>
              <a:t>First Week &amp; Packages</a:t>
            </a:r>
          </a:p>
          <a:p>
            <a:pPr>
              <a:lnSpc>
                <a:spcPct val="150000"/>
              </a:lnSpc>
            </a:pPr>
            <a:r>
              <a:rPr lang="en-CA" sz="2800" b="1" dirty="0"/>
              <a:t>Part 2: Classroom Visit </a:t>
            </a:r>
            <a:endParaRPr lang="en-CA" sz="28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CA" sz="2800" dirty="0"/>
              <a:t>Kindergarten Daily Routine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sz="2800" dirty="0"/>
              <a:t>Helping Your Child Prepare for Kindergarten</a:t>
            </a:r>
          </a:p>
          <a:p>
            <a:pPr marL="12700">
              <a:lnSpc>
                <a:spcPct val="100000"/>
              </a:lnSpc>
              <a:spcBef>
                <a:spcPts val="980"/>
              </a:spcBef>
              <a:tabLst>
                <a:tab pos="1385570" algn="l"/>
              </a:tabLst>
            </a:pPr>
            <a:endParaRPr sz="30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39091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8317" y="634111"/>
            <a:ext cx="7486015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dirty="0"/>
              <a:t>Kindergarten</a:t>
            </a:r>
            <a:r>
              <a:rPr sz="3950" spc="-40" dirty="0"/>
              <a:t> </a:t>
            </a:r>
            <a:r>
              <a:rPr sz="3950" dirty="0"/>
              <a:t>Program</a:t>
            </a:r>
            <a:r>
              <a:rPr sz="3950" spc="-110" dirty="0"/>
              <a:t> </a:t>
            </a:r>
            <a:r>
              <a:rPr sz="3950" spc="-10" dirty="0"/>
              <a:t>Statement</a:t>
            </a:r>
            <a:endParaRPr sz="395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53375" y="5657850"/>
            <a:ext cx="1057275" cy="1047750"/>
          </a:xfrm>
          <a:prstGeom prst="rect">
            <a:avLst/>
          </a:prstGeom>
        </p:spPr>
      </p:pic>
      <p:pic>
        <p:nvPicPr>
          <p:cNvPr id="5" name="object 2">
            <a:extLst>
              <a:ext uri="{FF2B5EF4-FFF2-40B4-BE49-F238E27FC236}">
                <a16:creationId xmlns:a16="http://schemas.microsoft.com/office/drawing/2014/main" id="{960930F6-F16B-0F37-7DD4-D41A7FA57E7F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1450" y="1524000"/>
            <a:ext cx="8839200" cy="483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2950" y="624522"/>
            <a:ext cx="1764664" cy="849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Hours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400" y="1828800"/>
            <a:ext cx="7031355" cy="294513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5"/>
              </a:spcBef>
              <a:tabLst>
                <a:tab pos="1356995" algn="l"/>
              </a:tabLst>
            </a:pPr>
            <a:r>
              <a:rPr sz="2400" spc="190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400" spc="-170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sz="3000" spc="-20" dirty="0">
                <a:solidFill>
                  <a:srgbClr val="FF66CC"/>
                </a:solidFill>
                <a:latin typeface="Trebuchet MS"/>
                <a:cs typeface="Trebuchet MS"/>
              </a:rPr>
              <a:t>A.M.</a:t>
            </a:r>
            <a:r>
              <a:rPr sz="3000" dirty="0">
                <a:solidFill>
                  <a:srgbClr val="FF66CC"/>
                </a:solidFill>
                <a:latin typeface="Trebuchet MS"/>
                <a:cs typeface="Trebuchet MS"/>
              </a:rPr>
              <a:t>	8:00</a:t>
            </a:r>
            <a:r>
              <a:rPr sz="3000" spc="-10" dirty="0">
                <a:solidFill>
                  <a:srgbClr val="FF66CC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FF66CC"/>
                </a:solidFill>
                <a:latin typeface="Trebuchet MS"/>
                <a:cs typeface="Trebuchet MS"/>
              </a:rPr>
              <a:t>-</a:t>
            </a:r>
            <a:r>
              <a:rPr sz="3000" spc="30" dirty="0">
                <a:solidFill>
                  <a:srgbClr val="FF66CC"/>
                </a:solidFill>
                <a:latin typeface="Trebuchet MS"/>
                <a:cs typeface="Trebuchet MS"/>
              </a:rPr>
              <a:t> </a:t>
            </a:r>
            <a:r>
              <a:rPr sz="3000" spc="-10" dirty="0">
                <a:solidFill>
                  <a:srgbClr val="FF66CC"/>
                </a:solidFill>
                <a:latin typeface="Trebuchet MS"/>
                <a:cs typeface="Trebuchet MS"/>
              </a:rPr>
              <a:t>11:00</a:t>
            </a:r>
            <a:endParaRPr sz="3000" dirty="0">
              <a:solidFill>
                <a:srgbClr val="FF66CC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  <a:tabLst>
                <a:tab pos="1385570" algn="l"/>
              </a:tabLst>
            </a:pPr>
            <a:r>
              <a:rPr sz="2400" spc="190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400" spc="-170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sz="3000" spc="-495" dirty="0">
                <a:solidFill>
                  <a:srgbClr val="00B0F0"/>
                </a:solidFill>
                <a:latin typeface="Trebuchet MS"/>
                <a:cs typeface="Trebuchet MS"/>
              </a:rPr>
              <a:t>P</a:t>
            </a:r>
            <a:r>
              <a:rPr sz="3000" spc="160" dirty="0">
                <a:solidFill>
                  <a:srgbClr val="00B0F0"/>
                </a:solidFill>
                <a:latin typeface="Trebuchet MS"/>
                <a:cs typeface="Trebuchet MS"/>
              </a:rPr>
              <a:t>.</a:t>
            </a:r>
            <a:r>
              <a:rPr sz="3000" spc="110" dirty="0">
                <a:solidFill>
                  <a:srgbClr val="00B0F0"/>
                </a:solidFill>
                <a:latin typeface="Trebuchet MS"/>
                <a:cs typeface="Trebuchet MS"/>
              </a:rPr>
              <a:t>M</a:t>
            </a:r>
            <a:r>
              <a:rPr sz="3000" spc="140" dirty="0">
                <a:solidFill>
                  <a:srgbClr val="00B0F0"/>
                </a:solidFill>
                <a:latin typeface="Trebuchet MS"/>
                <a:cs typeface="Trebuchet MS"/>
              </a:rPr>
              <a:t>.</a:t>
            </a:r>
            <a:r>
              <a:rPr sz="3000" dirty="0">
                <a:solidFill>
                  <a:srgbClr val="00B0F0"/>
                </a:solidFill>
                <a:latin typeface="Trebuchet MS"/>
                <a:cs typeface="Trebuchet MS"/>
              </a:rPr>
              <a:t>	11:30</a:t>
            </a:r>
            <a:r>
              <a:rPr sz="3000" spc="-10" dirty="0">
                <a:solidFill>
                  <a:srgbClr val="00B0F0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00B0F0"/>
                </a:solidFill>
                <a:latin typeface="Trebuchet MS"/>
                <a:cs typeface="Trebuchet MS"/>
              </a:rPr>
              <a:t>–</a:t>
            </a:r>
            <a:r>
              <a:rPr sz="3000" spc="5" dirty="0">
                <a:solidFill>
                  <a:srgbClr val="00B0F0"/>
                </a:solidFill>
                <a:latin typeface="Trebuchet MS"/>
                <a:cs typeface="Trebuchet MS"/>
              </a:rPr>
              <a:t> </a:t>
            </a:r>
            <a:r>
              <a:rPr sz="3000" spc="-20" dirty="0">
                <a:solidFill>
                  <a:srgbClr val="00B0F0"/>
                </a:solidFill>
                <a:latin typeface="Trebuchet MS"/>
                <a:cs typeface="Trebuchet MS"/>
              </a:rPr>
              <a:t>2:30</a:t>
            </a:r>
            <a:endParaRPr sz="3000" dirty="0">
              <a:solidFill>
                <a:srgbClr val="00B0F0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2400" spc="190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400" spc="-170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sz="3000" b="1" dirty="0">
                <a:solidFill>
                  <a:srgbClr val="404040"/>
                </a:solidFill>
                <a:latin typeface="Trebuchet MS"/>
                <a:cs typeface="Trebuchet MS"/>
              </a:rPr>
              <a:t>Alternate</a:t>
            </a:r>
            <a:r>
              <a:rPr sz="3000" b="1" spc="-1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000" b="1" dirty="0">
                <a:solidFill>
                  <a:srgbClr val="404040"/>
                </a:solidFill>
                <a:latin typeface="Trebuchet MS"/>
                <a:cs typeface="Trebuchet MS"/>
              </a:rPr>
              <a:t>Fridays</a:t>
            </a:r>
            <a:r>
              <a:rPr sz="3000" dirty="0">
                <a:solidFill>
                  <a:srgbClr val="404040"/>
                </a:solidFill>
                <a:latin typeface="Trebuchet MS"/>
                <a:cs typeface="Trebuchet MS"/>
              </a:rPr>
              <a:t>:</a:t>
            </a:r>
            <a:r>
              <a:rPr sz="30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000" b="1" dirty="0">
                <a:solidFill>
                  <a:srgbClr val="404040"/>
                </a:solidFill>
                <a:latin typeface="Trebuchet MS"/>
                <a:cs typeface="Trebuchet MS"/>
              </a:rPr>
              <a:t>8:00</a:t>
            </a:r>
            <a:r>
              <a:rPr sz="3000" b="1" spc="-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000" b="1" dirty="0">
                <a:solidFill>
                  <a:srgbClr val="404040"/>
                </a:solidFill>
                <a:latin typeface="Trebuchet MS"/>
                <a:cs typeface="Trebuchet MS"/>
              </a:rPr>
              <a:t>–</a:t>
            </a:r>
            <a:r>
              <a:rPr sz="3000" b="1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000" b="1" spc="-10" dirty="0">
                <a:solidFill>
                  <a:srgbClr val="404040"/>
                </a:solidFill>
                <a:latin typeface="Trebuchet MS"/>
                <a:cs typeface="Trebuchet MS"/>
              </a:rPr>
              <a:t>12:00</a:t>
            </a:r>
            <a:endParaRPr sz="3000" b="1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2400" spc="190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400" spc="-190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sz="3000" dirty="0">
                <a:solidFill>
                  <a:srgbClr val="404040"/>
                </a:solidFill>
                <a:latin typeface="Trebuchet MS"/>
                <a:cs typeface="Trebuchet MS"/>
              </a:rPr>
              <a:t>Calendar</a:t>
            </a:r>
            <a:r>
              <a:rPr sz="3000" spc="-7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404040"/>
                </a:solidFill>
                <a:latin typeface="Trebuchet MS"/>
                <a:cs typeface="Trebuchet MS"/>
              </a:rPr>
              <a:t>is</a:t>
            </a:r>
            <a:r>
              <a:rPr sz="30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30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404040"/>
                </a:solidFill>
                <a:latin typeface="Trebuchet MS"/>
                <a:cs typeface="Trebuchet MS"/>
              </a:rPr>
              <a:t>your</a:t>
            </a:r>
            <a:r>
              <a:rPr sz="3000" spc="-7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000" spc="-10" dirty="0">
                <a:solidFill>
                  <a:srgbClr val="404040"/>
                </a:solidFill>
                <a:latin typeface="Trebuchet MS"/>
                <a:cs typeface="Trebuchet MS"/>
              </a:rPr>
              <a:t>package</a:t>
            </a:r>
            <a:endParaRPr sz="30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2400" spc="190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sz="2400" spc="-165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r>
              <a:rPr sz="3000" u="sng" spc="-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Double-</a:t>
            </a:r>
            <a:r>
              <a:rPr sz="30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check</a:t>
            </a:r>
            <a:r>
              <a:rPr sz="3000" u="sng" spc="-8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30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the</a:t>
            </a:r>
            <a:r>
              <a:rPr sz="3000" u="sng" spc="-5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3000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schedule</a:t>
            </a:r>
            <a:r>
              <a:rPr sz="3000" u="none" spc="9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000" u="none" dirty="0">
                <a:solidFill>
                  <a:srgbClr val="404040"/>
                </a:solidFill>
                <a:latin typeface="Trebuchet MS"/>
                <a:cs typeface="Trebuchet MS"/>
              </a:rPr>
              <a:t>every</a:t>
            </a:r>
            <a:r>
              <a:rPr sz="3000" u="none" spc="-1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3000" u="none" spc="-20" dirty="0">
                <a:solidFill>
                  <a:srgbClr val="404040"/>
                </a:solidFill>
                <a:latin typeface="Trebuchet MS"/>
                <a:cs typeface="Trebuchet MS"/>
              </a:rPr>
              <a:t>week</a:t>
            </a:r>
            <a:endParaRPr sz="300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4325" y="5705473"/>
            <a:ext cx="1057275" cy="104775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00725" y="238125"/>
            <a:ext cx="1428750" cy="1428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62800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105"/>
              </a:spcBef>
            </a:pPr>
            <a:r>
              <a:rPr dirty="0"/>
              <a:t>Drop</a:t>
            </a:r>
            <a:r>
              <a:rPr spc="-85" dirty="0"/>
              <a:t> </a:t>
            </a:r>
            <a:r>
              <a:rPr dirty="0"/>
              <a:t>Off/Pick</a:t>
            </a:r>
            <a:r>
              <a:rPr spc="-240" dirty="0"/>
              <a:t> </a:t>
            </a:r>
            <a:r>
              <a:rPr spc="-25" dirty="0"/>
              <a:t>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1676400"/>
            <a:ext cx="7715250" cy="494302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5600" marR="222250" indent="-343535">
              <a:lnSpc>
                <a:spcPct val="100000"/>
              </a:lnSpc>
              <a:spcBef>
                <a:spcPts val="125"/>
              </a:spcBef>
              <a:tabLst>
                <a:tab pos="355600" algn="l"/>
              </a:tabLst>
            </a:pPr>
            <a:r>
              <a:rPr lang="en-CA" sz="2400" spc="9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lang="en-CA" sz="2400" dirty="0">
                <a:solidFill>
                  <a:srgbClr val="FFC908"/>
                </a:solidFill>
                <a:latin typeface="Lucida Sans Unicode"/>
                <a:cs typeface="Lucida Sans Unicode"/>
              </a:rPr>
              <a:t>	</a:t>
            </a:r>
            <a:r>
              <a:rPr lang="en-CA" sz="2800" dirty="0">
                <a:latin typeface="Trebuchet MS"/>
                <a:cs typeface="Trebuchet MS"/>
              </a:rPr>
              <a:t>Use the </a:t>
            </a:r>
            <a:r>
              <a:rPr lang="en-CA" sz="2800" b="1" dirty="0">
                <a:latin typeface="Trebuchet MS"/>
                <a:cs typeface="Trebuchet MS"/>
              </a:rPr>
              <a:t>kindergarten doors </a:t>
            </a:r>
            <a:r>
              <a:rPr lang="en-CA" sz="2800" dirty="0">
                <a:latin typeface="Trebuchet MS"/>
                <a:cs typeface="Trebuchet MS"/>
              </a:rPr>
              <a:t>on Martin Crossing Park.</a:t>
            </a:r>
          </a:p>
          <a:p>
            <a:pPr marL="355600" marR="276860" indent="-343535">
              <a:spcBef>
                <a:spcPts val="1060"/>
              </a:spcBef>
              <a:tabLst>
                <a:tab pos="355600" algn="l"/>
              </a:tabLst>
            </a:pPr>
            <a:r>
              <a:rPr lang="en-CA" sz="2800" spc="9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lang="en-CA" sz="2800" dirty="0">
                <a:solidFill>
                  <a:srgbClr val="FFC908"/>
                </a:solidFill>
                <a:latin typeface="Lucida Sans Unicode"/>
                <a:cs typeface="Lucida Sans Unicode"/>
              </a:rPr>
              <a:t>	</a:t>
            </a:r>
            <a:r>
              <a:rPr lang="en-CA" sz="2800" dirty="0">
                <a:latin typeface="Trebuchet MS"/>
                <a:cs typeface="Trebuchet MS"/>
              </a:rPr>
              <a:t>Find</a:t>
            </a:r>
            <a:r>
              <a:rPr lang="en-CA" sz="2800" spc="-65" dirty="0">
                <a:latin typeface="Trebuchet MS"/>
                <a:cs typeface="Trebuchet MS"/>
              </a:rPr>
              <a:t> </a:t>
            </a:r>
            <a:r>
              <a:rPr lang="en-CA" sz="2800" dirty="0">
                <a:latin typeface="Trebuchet MS"/>
                <a:cs typeface="Trebuchet MS"/>
              </a:rPr>
              <a:t>a </a:t>
            </a:r>
            <a:r>
              <a:rPr lang="en-CA" sz="2800" b="1" dirty="0">
                <a:latin typeface="Trebuchet MS"/>
                <a:cs typeface="Trebuchet MS"/>
              </a:rPr>
              <a:t>parking</a:t>
            </a:r>
            <a:r>
              <a:rPr lang="en-CA" sz="2800" b="1" spc="-180" dirty="0">
                <a:latin typeface="Trebuchet MS"/>
                <a:cs typeface="Trebuchet MS"/>
              </a:rPr>
              <a:t> </a:t>
            </a:r>
            <a:r>
              <a:rPr lang="en-CA" sz="2800" b="1" dirty="0">
                <a:latin typeface="Trebuchet MS"/>
                <a:cs typeface="Trebuchet MS"/>
              </a:rPr>
              <a:t>spot</a:t>
            </a:r>
            <a:r>
              <a:rPr lang="en-CA" sz="2800" b="1" spc="70" dirty="0">
                <a:latin typeface="Trebuchet MS"/>
                <a:cs typeface="Trebuchet MS"/>
              </a:rPr>
              <a:t> </a:t>
            </a:r>
            <a:r>
              <a:rPr lang="en-CA" sz="2800" dirty="0">
                <a:latin typeface="Trebuchet MS"/>
                <a:cs typeface="Trebuchet MS"/>
              </a:rPr>
              <a:t>–</a:t>
            </a:r>
            <a:r>
              <a:rPr lang="en-CA" sz="2800" spc="-50" dirty="0">
                <a:latin typeface="Trebuchet MS"/>
                <a:cs typeface="Trebuchet MS"/>
              </a:rPr>
              <a:t> </a:t>
            </a:r>
            <a:r>
              <a:rPr lang="en-CA" sz="2800" dirty="0">
                <a:latin typeface="Trebuchet MS"/>
                <a:cs typeface="Trebuchet MS"/>
              </a:rPr>
              <a:t>do</a:t>
            </a:r>
            <a:r>
              <a:rPr lang="en-CA" sz="2800" spc="50" dirty="0">
                <a:latin typeface="Trebuchet MS"/>
                <a:cs typeface="Trebuchet MS"/>
              </a:rPr>
              <a:t> </a:t>
            </a:r>
            <a:r>
              <a:rPr lang="en-CA" sz="2800" dirty="0">
                <a:latin typeface="Trebuchet MS"/>
                <a:cs typeface="Trebuchet MS"/>
              </a:rPr>
              <a:t>not</a:t>
            </a:r>
            <a:r>
              <a:rPr lang="en-CA" sz="2800" spc="-35" dirty="0">
                <a:latin typeface="Trebuchet MS"/>
                <a:cs typeface="Trebuchet MS"/>
              </a:rPr>
              <a:t> </a:t>
            </a:r>
            <a:r>
              <a:rPr lang="en-CA" sz="2800" dirty="0">
                <a:latin typeface="Trebuchet MS"/>
                <a:cs typeface="Trebuchet MS"/>
              </a:rPr>
              <a:t>stop</a:t>
            </a:r>
            <a:r>
              <a:rPr lang="en-CA" sz="2800" spc="-65" dirty="0">
                <a:latin typeface="Trebuchet MS"/>
                <a:cs typeface="Trebuchet MS"/>
              </a:rPr>
              <a:t> </a:t>
            </a:r>
            <a:r>
              <a:rPr lang="en-CA" sz="2800" dirty="0">
                <a:latin typeface="Trebuchet MS"/>
                <a:cs typeface="Trebuchet MS"/>
              </a:rPr>
              <a:t>your</a:t>
            </a:r>
            <a:r>
              <a:rPr lang="en-CA" sz="2800" spc="55" dirty="0">
                <a:latin typeface="Trebuchet MS"/>
                <a:cs typeface="Trebuchet MS"/>
              </a:rPr>
              <a:t> </a:t>
            </a:r>
            <a:r>
              <a:rPr lang="en-CA" sz="2800" dirty="0">
                <a:latin typeface="Trebuchet MS"/>
                <a:cs typeface="Trebuchet MS"/>
              </a:rPr>
              <a:t>car</a:t>
            </a:r>
            <a:r>
              <a:rPr lang="en-CA" sz="2800" spc="-20" dirty="0">
                <a:latin typeface="Trebuchet MS"/>
                <a:cs typeface="Trebuchet MS"/>
              </a:rPr>
              <a:t> </a:t>
            </a:r>
            <a:r>
              <a:rPr lang="en-CA" sz="2800" dirty="0">
                <a:latin typeface="Trebuchet MS"/>
                <a:cs typeface="Trebuchet MS"/>
              </a:rPr>
              <a:t>in</a:t>
            </a:r>
            <a:r>
              <a:rPr lang="en-CA" sz="2800" spc="-45" dirty="0">
                <a:latin typeface="Trebuchet MS"/>
                <a:cs typeface="Trebuchet MS"/>
              </a:rPr>
              <a:t> </a:t>
            </a:r>
            <a:r>
              <a:rPr lang="en-CA" sz="2800" dirty="0">
                <a:latin typeface="Trebuchet MS"/>
                <a:cs typeface="Trebuchet MS"/>
              </a:rPr>
              <a:t>the</a:t>
            </a:r>
            <a:r>
              <a:rPr lang="en-CA" sz="2800" spc="-40" dirty="0">
                <a:latin typeface="Trebuchet MS"/>
                <a:cs typeface="Trebuchet MS"/>
              </a:rPr>
              <a:t> </a:t>
            </a:r>
            <a:r>
              <a:rPr lang="en-CA" sz="2800" dirty="0">
                <a:latin typeface="Trebuchet MS"/>
                <a:cs typeface="Trebuchet MS"/>
              </a:rPr>
              <a:t>middle</a:t>
            </a:r>
            <a:r>
              <a:rPr lang="en-CA" sz="2800" spc="-35" dirty="0">
                <a:latin typeface="Trebuchet MS"/>
                <a:cs typeface="Trebuchet MS"/>
              </a:rPr>
              <a:t> </a:t>
            </a:r>
            <a:r>
              <a:rPr lang="en-CA" sz="2800" dirty="0">
                <a:latin typeface="Trebuchet MS"/>
                <a:cs typeface="Trebuchet MS"/>
              </a:rPr>
              <a:t>of</a:t>
            </a:r>
            <a:r>
              <a:rPr lang="en-CA" sz="2800" spc="20" dirty="0">
                <a:latin typeface="Trebuchet MS"/>
                <a:cs typeface="Trebuchet MS"/>
              </a:rPr>
              <a:t> </a:t>
            </a:r>
            <a:r>
              <a:rPr lang="en-CA" sz="2800" spc="-25" dirty="0">
                <a:latin typeface="Trebuchet MS"/>
                <a:cs typeface="Trebuchet MS"/>
              </a:rPr>
              <a:t>the </a:t>
            </a:r>
            <a:r>
              <a:rPr lang="en-CA" sz="2800" spc="-10" dirty="0">
                <a:latin typeface="Trebuchet MS"/>
                <a:cs typeface="Trebuchet MS"/>
              </a:rPr>
              <a:t>road.</a:t>
            </a:r>
            <a:endParaRPr lang="en-CA" sz="2800" dirty="0">
              <a:latin typeface="Trebuchet MS"/>
              <a:cs typeface="Trebuchet MS"/>
            </a:endParaRPr>
          </a:p>
          <a:p>
            <a:pPr marL="355600" indent="-343535">
              <a:lnSpc>
                <a:spcPct val="150000"/>
              </a:lnSpc>
              <a:tabLst>
                <a:tab pos="355600" algn="l"/>
              </a:tabLst>
            </a:pPr>
            <a:r>
              <a:rPr lang="en-CA" sz="2800" spc="95" dirty="0">
                <a:solidFill>
                  <a:srgbClr val="FFC908"/>
                </a:solidFill>
                <a:latin typeface="Lucida Sans Unicode"/>
                <a:cs typeface="Lucida Sans Unicode"/>
              </a:rPr>
              <a:t>▶</a:t>
            </a:r>
            <a:r>
              <a:rPr lang="en-CA" sz="2800" spc="95" dirty="0">
                <a:solidFill>
                  <a:srgbClr val="FFC908"/>
                </a:solidFill>
                <a:latin typeface="Trebuchet MS"/>
                <a:cs typeface="Lucida Sans Unicode"/>
              </a:rPr>
              <a:t> </a:t>
            </a:r>
            <a:r>
              <a:rPr lang="en-CA" sz="2800" dirty="0">
                <a:latin typeface="Trebuchet MS"/>
                <a:cs typeface="Lucida Sans Unicode"/>
              </a:rPr>
              <a:t>Please</a:t>
            </a:r>
            <a:r>
              <a:rPr lang="en-CA" sz="2800" b="1" dirty="0">
                <a:latin typeface="Trebuchet MS"/>
                <a:cs typeface="Lucida Sans Unicode"/>
              </a:rPr>
              <a:t> b</a:t>
            </a:r>
            <a:r>
              <a:rPr lang="en-CA" sz="2800" b="1" dirty="0">
                <a:latin typeface="Trebuchet MS"/>
              </a:rPr>
              <a:t>e on time </a:t>
            </a:r>
            <a:r>
              <a:rPr lang="en-CA" sz="2800" dirty="0">
                <a:latin typeface="Trebuchet MS"/>
              </a:rPr>
              <a:t>for drop-off and pick-up.</a:t>
            </a:r>
          </a:p>
          <a:p>
            <a:pPr marL="355600" indent="-343535">
              <a:spcBef>
                <a:spcPts val="980"/>
              </a:spcBef>
              <a:tabLst>
                <a:tab pos="355600" algn="l"/>
              </a:tabLst>
            </a:pPr>
            <a:r>
              <a:rPr lang="en-CA" sz="2800" spc="95" dirty="0">
                <a:solidFill>
                  <a:srgbClr val="FFC908"/>
                </a:solidFill>
                <a:latin typeface="Lucida Sans Unicode"/>
                <a:cs typeface="Lucida Sans Unicode"/>
              </a:rPr>
              <a:t>▶	</a:t>
            </a:r>
            <a:r>
              <a:rPr lang="en-CA" sz="2800" b="1" dirty="0">
                <a:latin typeface="Trebuchet MS"/>
              </a:rPr>
              <a:t>Stay with your child </a:t>
            </a:r>
            <a:r>
              <a:rPr lang="en-CA" sz="2800" dirty="0">
                <a:latin typeface="Trebuchet MS"/>
              </a:rPr>
              <a:t>until the bell rings </a:t>
            </a:r>
          </a:p>
          <a:p>
            <a:pPr marL="355600" indent="-343535">
              <a:spcBef>
                <a:spcPts val="980"/>
              </a:spcBef>
              <a:tabLst>
                <a:tab pos="355600" algn="l"/>
              </a:tabLst>
            </a:pPr>
            <a:r>
              <a:rPr lang="en-CA" sz="2800" spc="95" dirty="0">
                <a:solidFill>
                  <a:srgbClr val="FFC908"/>
                </a:solidFill>
                <a:latin typeface="Lucida Sans Unicode"/>
                <a:cs typeface="Lucida Sans Unicode"/>
              </a:rPr>
              <a:t>▶ </a:t>
            </a:r>
            <a:r>
              <a:rPr lang="en-CA" sz="2800" b="1" dirty="0">
                <a:latin typeface="Trebuchet MS"/>
              </a:rPr>
              <a:t>Late arrivals </a:t>
            </a:r>
            <a:r>
              <a:rPr lang="en-CA" sz="2800" dirty="0">
                <a:latin typeface="Trebuchet MS"/>
              </a:rPr>
              <a:t>must check in at the office.</a:t>
            </a:r>
          </a:p>
          <a:p>
            <a:pPr marL="355600" indent="-343535">
              <a:spcBef>
                <a:spcPts val="980"/>
              </a:spcBef>
              <a:tabLst>
                <a:tab pos="355600" algn="l"/>
              </a:tabLst>
            </a:pPr>
            <a:r>
              <a:rPr lang="en-CA" sz="2800" spc="95" dirty="0">
                <a:solidFill>
                  <a:srgbClr val="FFC908"/>
                </a:solidFill>
                <a:latin typeface="Lucida Sans Unicode"/>
                <a:cs typeface="Lucida Sans Unicode"/>
              </a:rPr>
              <a:t>▶	</a:t>
            </a:r>
            <a:r>
              <a:rPr lang="en-CA" sz="2800" b="1" dirty="0">
                <a:latin typeface="Trebuchet MS"/>
              </a:rPr>
              <a:t>If you're late for pick-up</a:t>
            </a:r>
            <a:r>
              <a:rPr lang="en-CA" sz="2800" dirty="0">
                <a:latin typeface="Trebuchet MS"/>
              </a:rPr>
              <a:t>, your child will be waiting in the office.</a:t>
            </a: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endParaRPr lang="en-CA" sz="200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53375" y="5448300"/>
            <a:ext cx="1057275" cy="1038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6651" y="447738"/>
            <a:ext cx="2101215" cy="849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Absent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0380" y="1572005"/>
            <a:ext cx="7863205" cy="260667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55600" marR="673735" indent="-343535" algn="just">
              <a:lnSpc>
                <a:spcPct val="101699"/>
              </a:lnSpc>
              <a:spcBef>
                <a:spcPts val="65"/>
              </a:spcBef>
              <a:buClr>
                <a:srgbClr val="FFC908"/>
              </a:buClr>
              <a:buSzPct val="79687"/>
              <a:buFont typeface="Wingdings"/>
              <a:buChar char=""/>
              <a:tabLst>
                <a:tab pos="355600" algn="l"/>
              </a:tabLst>
            </a:pPr>
            <a:r>
              <a:rPr sz="3200" dirty="0">
                <a:latin typeface="Trebuchet MS"/>
                <a:cs typeface="Trebuchet MS"/>
              </a:rPr>
              <a:t>Please</a:t>
            </a:r>
            <a:r>
              <a:rPr sz="3200" spc="-55" dirty="0">
                <a:latin typeface="Trebuchet MS"/>
                <a:cs typeface="Trebuchet MS"/>
              </a:rPr>
              <a:t> </a:t>
            </a:r>
            <a:r>
              <a:rPr sz="3200" dirty="0">
                <a:latin typeface="Trebuchet MS"/>
                <a:cs typeface="Trebuchet MS"/>
              </a:rPr>
              <a:t>report</a:t>
            </a:r>
            <a:r>
              <a:rPr sz="3200" spc="-75" dirty="0">
                <a:latin typeface="Trebuchet MS"/>
                <a:cs typeface="Trebuchet MS"/>
              </a:rPr>
              <a:t> </a:t>
            </a:r>
            <a:r>
              <a:rPr sz="3200" dirty="0">
                <a:latin typeface="Trebuchet MS"/>
                <a:cs typeface="Trebuchet MS"/>
              </a:rPr>
              <a:t>all</a:t>
            </a:r>
            <a:r>
              <a:rPr sz="3200" spc="-50" dirty="0">
                <a:latin typeface="Trebuchet MS"/>
                <a:cs typeface="Trebuchet MS"/>
              </a:rPr>
              <a:t> </a:t>
            </a:r>
            <a:r>
              <a:rPr sz="3200" dirty="0">
                <a:latin typeface="Trebuchet MS"/>
                <a:cs typeface="Trebuchet MS"/>
              </a:rPr>
              <a:t>absences</a:t>
            </a:r>
            <a:r>
              <a:rPr sz="3200" spc="-35" dirty="0">
                <a:latin typeface="Trebuchet MS"/>
                <a:cs typeface="Trebuchet MS"/>
              </a:rPr>
              <a:t> </a:t>
            </a:r>
            <a:r>
              <a:rPr sz="3200" dirty="0">
                <a:latin typeface="Trebuchet MS"/>
                <a:cs typeface="Trebuchet MS"/>
              </a:rPr>
              <a:t>by</a:t>
            </a:r>
            <a:r>
              <a:rPr sz="3200" spc="-80" dirty="0">
                <a:latin typeface="Trebuchet MS"/>
                <a:cs typeface="Trebuchet MS"/>
              </a:rPr>
              <a:t> </a:t>
            </a:r>
            <a:r>
              <a:rPr sz="3200" spc="-10" dirty="0">
                <a:latin typeface="Trebuchet MS"/>
                <a:cs typeface="Trebuchet MS"/>
              </a:rPr>
              <a:t>calling: </a:t>
            </a:r>
            <a:r>
              <a:rPr sz="3200" b="1" dirty="0">
                <a:latin typeface="Trebuchet MS"/>
                <a:cs typeface="Trebuchet MS"/>
              </a:rPr>
              <a:t>(403)777-7195</a:t>
            </a:r>
            <a:r>
              <a:rPr sz="3200" b="1" spc="-65" dirty="0">
                <a:latin typeface="Trebuchet MS"/>
                <a:cs typeface="Trebuchet MS"/>
              </a:rPr>
              <a:t>  </a:t>
            </a:r>
            <a:r>
              <a:rPr sz="3200" dirty="0">
                <a:latin typeface="Trebuchet MS"/>
                <a:cs typeface="Trebuchet MS"/>
              </a:rPr>
              <a:t>(ext.</a:t>
            </a:r>
            <a:r>
              <a:rPr sz="3200" spc="5" dirty="0">
                <a:latin typeface="Trebuchet MS"/>
                <a:cs typeface="Trebuchet MS"/>
              </a:rPr>
              <a:t> </a:t>
            </a:r>
            <a:r>
              <a:rPr sz="3200" spc="-25" dirty="0">
                <a:latin typeface="Trebuchet MS"/>
                <a:cs typeface="Trebuchet MS"/>
              </a:rPr>
              <a:t>1)</a:t>
            </a:r>
            <a:endParaRPr sz="3200" dirty="0">
              <a:latin typeface="Trebuchet MS"/>
              <a:cs typeface="Trebuchet MS"/>
            </a:endParaRPr>
          </a:p>
          <a:p>
            <a:pPr marL="355600" marR="5080" indent="-343535" algn="just">
              <a:lnSpc>
                <a:spcPct val="100699"/>
              </a:lnSpc>
              <a:spcBef>
                <a:spcPts val="940"/>
              </a:spcBef>
              <a:buClr>
                <a:srgbClr val="FFC908"/>
              </a:buClr>
              <a:buSzPct val="79687"/>
              <a:buFont typeface="Wingdings"/>
              <a:buChar char=""/>
              <a:tabLst>
                <a:tab pos="355600" algn="l"/>
              </a:tabLst>
            </a:pPr>
            <a:r>
              <a:rPr sz="3200" spc="-100" dirty="0">
                <a:latin typeface="Trebuchet MS"/>
                <a:cs typeface="Trebuchet MS"/>
              </a:rPr>
              <a:t>You</a:t>
            </a:r>
            <a:r>
              <a:rPr sz="3200" spc="-145" dirty="0">
                <a:latin typeface="Trebuchet MS"/>
                <a:cs typeface="Trebuchet MS"/>
              </a:rPr>
              <a:t> </a:t>
            </a:r>
            <a:r>
              <a:rPr sz="3200" dirty="0">
                <a:latin typeface="Trebuchet MS"/>
                <a:cs typeface="Trebuchet MS"/>
              </a:rPr>
              <a:t>must</a:t>
            </a:r>
            <a:r>
              <a:rPr sz="3200" spc="-50" dirty="0">
                <a:latin typeface="Trebuchet MS"/>
                <a:cs typeface="Trebuchet MS"/>
              </a:rPr>
              <a:t> </a:t>
            </a:r>
            <a:r>
              <a:rPr sz="3200" dirty="0">
                <a:latin typeface="Trebuchet MS"/>
                <a:cs typeface="Trebuchet MS"/>
              </a:rPr>
              <a:t>complete</a:t>
            </a:r>
            <a:r>
              <a:rPr sz="3200" spc="-10" dirty="0">
                <a:latin typeface="Trebuchet MS"/>
                <a:cs typeface="Trebuchet MS"/>
              </a:rPr>
              <a:t> </a:t>
            </a:r>
            <a:r>
              <a:rPr sz="3200" dirty="0">
                <a:latin typeface="Trebuchet MS"/>
                <a:cs typeface="Trebuchet MS"/>
              </a:rPr>
              <a:t>an</a:t>
            </a:r>
            <a:r>
              <a:rPr sz="3200" spc="-10" dirty="0">
                <a:latin typeface="Trebuchet MS"/>
                <a:cs typeface="Trebuchet MS"/>
              </a:rPr>
              <a:t> </a:t>
            </a:r>
            <a:r>
              <a:rPr sz="3200" u="sng" spc="-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Extended</a:t>
            </a:r>
            <a:r>
              <a:rPr sz="3200" u="sng" spc="-229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3200" u="sng" spc="-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Absence</a:t>
            </a:r>
            <a:r>
              <a:rPr sz="3200" u="none" spc="-10" dirty="0">
                <a:latin typeface="Trebuchet MS"/>
                <a:cs typeface="Trebuchet MS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Form</a:t>
            </a:r>
            <a:r>
              <a:rPr sz="3200" u="none" spc="-95" dirty="0">
                <a:latin typeface="Trebuchet MS"/>
                <a:cs typeface="Trebuchet MS"/>
              </a:rPr>
              <a:t> </a:t>
            </a:r>
            <a:r>
              <a:rPr sz="3200" u="none" dirty="0">
                <a:latin typeface="Trebuchet MS"/>
                <a:cs typeface="Trebuchet MS"/>
              </a:rPr>
              <a:t>at</a:t>
            </a:r>
            <a:r>
              <a:rPr sz="3200" u="none" spc="-50" dirty="0">
                <a:latin typeface="Trebuchet MS"/>
                <a:cs typeface="Trebuchet MS"/>
              </a:rPr>
              <a:t> </a:t>
            </a:r>
            <a:r>
              <a:rPr sz="3200" u="none" dirty="0">
                <a:latin typeface="Trebuchet MS"/>
                <a:cs typeface="Trebuchet MS"/>
              </a:rPr>
              <a:t>the</a:t>
            </a:r>
            <a:r>
              <a:rPr sz="3200" u="none" spc="-10" dirty="0">
                <a:latin typeface="Trebuchet MS"/>
                <a:cs typeface="Trebuchet MS"/>
              </a:rPr>
              <a:t> </a:t>
            </a:r>
            <a:r>
              <a:rPr sz="3200" u="none" dirty="0">
                <a:latin typeface="Trebuchet MS"/>
                <a:cs typeface="Trebuchet MS"/>
              </a:rPr>
              <a:t>office</a:t>
            </a:r>
            <a:r>
              <a:rPr sz="3200" u="none" spc="-10" dirty="0">
                <a:latin typeface="Trebuchet MS"/>
                <a:cs typeface="Trebuchet MS"/>
              </a:rPr>
              <a:t> </a:t>
            </a:r>
            <a:r>
              <a:rPr sz="3200" u="none" dirty="0">
                <a:latin typeface="Trebuchet MS"/>
                <a:cs typeface="Trebuchet MS"/>
              </a:rPr>
              <a:t>if</a:t>
            </a:r>
            <a:r>
              <a:rPr sz="3200" u="none" spc="25" dirty="0">
                <a:latin typeface="Trebuchet MS"/>
                <a:cs typeface="Trebuchet MS"/>
              </a:rPr>
              <a:t> </a:t>
            </a:r>
            <a:r>
              <a:rPr sz="3200" u="none" dirty="0">
                <a:latin typeface="Trebuchet MS"/>
                <a:cs typeface="Trebuchet MS"/>
              </a:rPr>
              <a:t>you</a:t>
            </a:r>
            <a:r>
              <a:rPr sz="3200" u="none" spc="-25" dirty="0">
                <a:latin typeface="Trebuchet MS"/>
                <a:cs typeface="Trebuchet MS"/>
              </a:rPr>
              <a:t> </a:t>
            </a:r>
            <a:r>
              <a:rPr sz="3200" u="none" dirty="0">
                <a:latin typeface="Trebuchet MS"/>
                <a:cs typeface="Trebuchet MS"/>
              </a:rPr>
              <a:t>know</a:t>
            </a:r>
            <a:r>
              <a:rPr sz="3200" u="none" spc="-140" dirty="0">
                <a:latin typeface="Trebuchet MS"/>
                <a:cs typeface="Trebuchet MS"/>
              </a:rPr>
              <a:t> </a:t>
            </a:r>
            <a:r>
              <a:rPr sz="3200" u="none" dirty="0">
                <a:latin typeface="Trebuchet MS"/>
                <a:cs typeface="Trebuchet MS"/>
              </a:rPr>
              <a:t>your</a:t>
            </a:r>
            <a:r>
              <a:rPr sz="3200" u="none" spc="-30" dirty="0">
                <a:latin typeface="Trebuchet MS"/>
                <a:cs typeface="Trebuchet MS"/>
              </a:rPr>
              <a:t> </a:t>
            </a:r>
            <a:r>
              <a:rPr sz="3200" u="none" spc="-10" dirty="0">
                <a:latin typeface="Trebuchet MS"/>
                <a:cs typeface="Trebuchet MS"/>
              </a:rPr>
              <a:t>child </a:t>
            </a:r>
            <a:r>
              <a:rPr sz="3200" u="none" dirty="0">
                <a:latin typeface="Trebuchet MS"/>
                <a:cs typeface="Trebuchet MS"/>
              </a:rPr>
              <a:t>will</a:t>
            </a:r>
            <a:r>
              <a:rPr sz="3200" u="none" spc="-30" dirty="0">
                <a:latin typeface="Trebuchet MS"/>
                <a:cs typeface="Trebuchet MS"/>
              </a:rPr>
              <a:t> </a:t>
            </a:r>
            <a:r>
              <a:rPr sz="3200" u="none" dirty="0">
                <a:latin typeface="Trebuchet MS"/>
                <a:cs typeface="Trebuchet MS"/>
              </a:rPr>
              <a:t>be</a:t>
            </a:r>
            <a:r>
              <a:rPr sz="3200" u="none" spc="-10" dirty="0">
                <a:latin typeface="Trebuchet MS"/>
                <a:cs typeface="Trebuchet MS"/>
              </a:rPr>
              <a:t> </a:t>
            </a:r>
            <a:r>
              <a:rPr sz="3200" u="none" dirty="0">
                <a:latin typeface="Trebuchet MS"/>
                <a:cs typeface="Trebuchet MS"/>
              </a:rPr>
              <a:t>absent</a:t>
            </a:r>
            <a:r>
              <a:rPr sz="3200" u="none" spc="-65" dirty="0">
                <a:latin typeface="Trebuchet MS"/>
                <a:cs typeface="Trebuchet MS"/>
              </a:rPr>
              <a:t> </a:t>
            </a:r>
            <a:r>
              <a:rPr sz="3200" u="none" dirty="0">
                <a:latin typeface="Trebuchet MS"/>
                <a:cs typeface="Trebuchet MS"/>
              </a:rPr>
              <a:t>for</a:t>
            </a:r>
            <a:r>
              <a:rPr sz="3200" u="none" spc="-30" dirty="0">
                <a:latin typeface="Trebuchet MS"/>
                <a:cs typeface="Trebuchet MS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more</a:t>
            </a:r>
            <a:r>
              <a:rPr sz="3200" u="sng" spc="-1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than</a:t>
            </a:r>
            <a:r>
              <a:rPr sz="3200" u="sng" spc="-9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3200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2</a:t>
            </a:r>
            <a:r>
              <a:rPr sz="3200" u="sng" spc="-1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3200" u="sng" spc="-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weeks</a:t>
            </a:r>
            <a:endParaRPr sz="320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53375" y="5448300"/>
            <a:ext cx="1057275" cy="10382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1669" y="212407"/>
            <a:ext cx="2626995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spc="-10" dirty="0"/>
              <a:t>Attendance</a:t>
            </a:r>
            <a:endParaRPr sz="39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847723"/>
            <a:ext cx="7806056" cy="579787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326A758C-BED4-96A5-6667-6CF37A87D062}"/>
                  </a:ext>
                </a:extLst>
              </p14:cNvPr>
              <p14:cNvContentPartPr/>
              <p14:nvPr/>
            </p14:nvContentPartPr>
            <p14:xfrm>
              <a:off x="2944120" y="2982100"/>
              <a:ext cx="4966560" cy="6058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326A758C-BED4-96A5-6667-6CF37A87D06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38000" y="2975980"/>
                <a:ext cx="4978800" cy="618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3802" y="634111"/>
            <a:ext cx="6856730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dirty="0"/>
              <a:t>School/Classroom</a:t>
            </a:r>
            <a:r>
              <a:rPr sz="3950" spc="140" dirty="0"/>
              <a:t> </a:t>
            </a:r>
            <a:r>
              <a:rPr sz="3950" spc="-10" dirty="0"/>
              <a:t>Information</a:t>
            </a:r>
            <a:endParaRPr sz="395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42156" y="1482376"/>
            <a:ext cx="6862445" cy="1258678"/>
          </a:xfrm>
          <a:prstGeom prst="rect">
            <a:avLst/>
          </a:prstGeom>
        </p:spPr>
        <p:txBody>
          <a:bodyPr vert="horz" wrap="square" lIns="0" tIns="144145" rIns="0" bIns="0" rtlCol="0" anchor="t">
            <a:spAutoFit/>
          </a:bodyPr>
          <a:lstStyle/>
          <a:p>
            <a:pPr marL="13970">
              <a:lnSpc>
                <a:spcPct val="100000"/>
              </a:lnSpc>
              <a:spcBef>
                <a:spcPts val="1045"/>
              </a:spcBef>
            </a:pPr>
            <a:endParaRPr lang="en-US" sz="3200" spc="-10" dirty="0"/>
          </a:p>
          <a:p>
            <a:pPr marL="13970">
              <a:spcBef>
                <a:spcPts val="1045"/>
              </a:spcBef>
            </a:pPr>
            <a:r>
              <a:rPr lang="en-US" sz="2600" spc="-10" dirty="0">
                <a:solidFill>
                  <a:srgbClr val="FFC908"/>
                </a:solidFill>
                <a:latin typeface="Lucida Sans Unicode"/>
                <a:cs typeface="Lucida Sans Unicode"/>
              </a:rPr>
              <a:t>▶ </a:t>
            </a:r>
            <a:r>
              <a:rPr lang="en-CA" sz="3200" spc="-10" dirty="0">
                <a:latin typeface="Lucida Sans Unicode"/>
                <a:cs typeface="Lucida Sans Unicode"/>
              </a:rPr>
              <a:t>School Website</a:t>
            </a:r>
            <a:r>
              <a:rPr sz="2550" spc="-345" dirty="0">
                <a:solidFill>
                  <a:srgbClr val="FFC908"/>
                </a:solidFill>
                <a:latin typeface="Lucida Sans Unicode"/>
                <a:cs typeface="Lucida Sans Unicode"/>
              </a:rPr>
              <a:t> </a:t>
            </a:r>
            <a:endParaRPr lang="en-US" sz="3200" spc="-20">
              <a:solidFill>
                <a:srgbClr val="404040"/>
              </a:solidFill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53375" y="5667375"/>
            <a:ext cx="1057275" cy="10382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E3AE16F-5642-1D04-6E1E-9FB2C951C984}"/>
              </a:ext>
            </a:extLst>
          </p:cNvPr>
          <p:cNvSpPr txBox="1"/>
          <p:nvPr/>
        </p:nvSpPr>
        <p:spPr>
          <a:xfrm>
            <a:off x="1388456" y="4178721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4C5F03-0A93-F6A9-597D-2EBB5AFBB91B}"/>
              </a:ext>
            </a:extLst>
          </p:cNvPr>
          <p:cNvSpPr txBox="1"/>
          <p:nvPr/>
        </p:nvSpPr>
        <p:spPr>
          <a:xfrm>
            <a:off x="713679" y="2955073"/>
            <a:ext cx="5653667" cy="12484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>
              <a:lnSpc>
                <a:spcPts val="2175"/>
              </a:lnSpc>
            </a:pPr>
            <a:r>
              <a:rPr lang="en-US" sz="2550" dirty="0">
                <a:solidFill>
                  <a:srgbClr val="FFC908"/>
                </a:solidFill>
                <a:latin typeface="Lucida Sans Unicode"/>
                <a:cs typeface="Segoe UI"/>
              </a:rPr>
              <a:t>▶ </a:t>
            </a:r>
            <a:r>
              <a:rPr lang="en-US" sz="3200" dirty="0">
                <a:solidFill>
                  <a:srgbClr val="404040"/>
                </a:solidFill>
                <a:latin typeface="Trebuchet MS"/>
                <a:cs typeface="Segoe UI"/>
              </a:rPr>
              <a:t>Subscribe to School News</a:t>
            </a:r>
            <a:endParaRPr lang="en-US" sz="3200" dirty="0">
              <a:solidFill>
                <a:srgbClr val="000000"/>
              </a:solidFill>
              <a:latin typeface="Trebuchet MS"/>
              <a:cs typeface="Segoe UI"/>
            </a:endParaRPr>
          </a:p>
          <a:p>
            <a:pPr algn="l">
              <a:lnSpc>
                <a:spcPts val="2175"/>
              </a:lnSpc>
            </a:pPr>
            <a:endParaRPr lang="en-CA" sz="3200" dirty="0">
              <a:solidFill>
                <a:srgbClr val="FFC908"/>
              </a:solidFill>
              <a:latin typeface="Trebuchet MS"/>
              <a:cs typeface="Segoe UI"/>
            </a:endParaRPr>
          </a:p>
          <a:p>
            <a:pPr algn="l">
              <a:lnSpc>
                <a:spcPts val="2175"/>
              </a:lnSpc>
            </a:pPr>
            <a:endParaRPr lang="en-US" sz="3200" dirty="0">
              <a:latin typeface="Trebuchet MS"/>
              <a:cs typeface="Segoe UI"/>
            </a:endParaRPr>
          </a:p>
          <a:p>
            <a:pPr algn="l">
              <a:lnSpc>
                <a:spcPts val="2175"/>
              </a:lnSpc>
            </a:pPr>
            <a:endParaRPr lang="en-US" sz="2550" dirty="0">
              <a:solidFill>
                <a:srgbClr val="FFC908"/>
              </a:solidFill>
              <a:latin typeface="Lucida Sans Unicode"/>
              <a:cs typeface="Segoe U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6104D2-36D5-CEF5-7F09-808BEB31FC06}"/>
              </a:ext>
            </a:extLst>
          </p:cNvPr>
          <p:cNvSpPr txBox="1"/>
          <p:nvPr/>
        </p:nvSpPr>
        <p:spPr>
          <a:xfrm>
            <a:off x="709962" y="3575824"/>
            <a:ext cx="5653667" cy="12484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>
              <a:lnSpc>
                <a:spcPts val="2175"/>
              </a:lnSpc>
            </a:pPr>
            <a:r>
              <a:rPr lang="en-US" sz="2550" dirty="0">
                <a:solidFill>
                  <a:srgbClr val="FFC908"/>
                </a:solidFill>
                <a:latin typeface="Lucida Sans Unicode"/>
                <a:cs typeface="Segoe UI"/>
              </a:rPr>
              <a:t>▶ </a:t>
            </a:r>
            <a:r>
              <a:rPr lang="en-US" sz="3200" dirty="0">
                <a:solidFill>
                  <a:srgbClr val="404040"/>
                </a:solidFill>
                <a:latin typeface="Trebuchet MS"/>
                <a:cs typeface="Segoe UI"/>
              </a:rPr>
              <a:t>Google Classroom</a:t>
            </a:r>
            <a:endParaRPr lang="en-US" sz="3200" dirty="0">
              <a:solidFill>
                <a:srgbClr val="000000"/>
              </a:solidFill>
              <a:latin typeface="Trebuchet MS"/>
              <a:cs typeface="Segoe UI"/>
            </a:endParaRPr>
          </a:p>
          <a:p>
            <a:pPr algn="l">
              <a:lnSpc>
                <a:spcPts val="2175"/>
              </a:lnSpc>
            </a:pPr>
            <a:endParaRPr lang="en-CA" sz="3200" dirty="0">
              <a:solidFill>
                <a:srgbClr val="FFC908"/>
              </a:solidFill>
              <a:latin typeface="Trebuchet MS"/>
              <a:cs typeface="Segoe UI"/>
            </a:endParaRPr>
          </a:p>
          <a:p>
            <a:pPr algn="l">
              <a:lnSpc>
                <a:spcPts val="2175"/>
              </a:lnSpc>
            </a:pPr>
            <a:endParaRPr lang="en-US" sz="3200" dirty="0">
              <a:latin typeface="Trebuchet MS"/>
              <a:cs typeface="Segoe UI"/>
            </a:endParaRPr>
          </a:p>
          <a:p>
            <a:pPr algn="l">
              <a:lnSpc>
                <a:spcPts val="2175"/>
              </a:lnSpc>
            </a:pPr>
            <a:endParaRPr lang="en-US" sz="2550" dirty="0">
              <a:solidFill>
                <a:srgbClr val="FFC908"/>
              </a:solidFill>
              <a:latin typeface="Lucida Sans Unicode"/>
              <a:cs typeface="Segoe U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B2FE69-0BD1-E5CE-6DDF-8D9D89C751DC}"/>
              </a:ext>
            </a:extLst>
          </p:cNvPr>
          <p:cNvSpPr txBox="1"/>
          <p:nvPr/>
        </p:nvSpPr>
        <p:spPr>
          <a:xfrm>
            <a:off x="717397" y="4363844"/>
            <a:ext cx="5653667" cy="12484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>
              <a:lnSpc>
                <a:spcPts val="2175"/>
              </a:lnSpc>
            </a:pPr>
            <a:r>
              <a:rPr lang="en-US" sz="2550" dirty="0">
                <a:solidFill>
                  <a:srgbClr val="FFC908"/>
                </a:solidFill>
                <a:latin typeface="Lucida Sans Unicode"/>
                <a:cs typeface="Segoe UI"/>
              </a:rPr>
              <a:t>▶ </a:t>
            </a:r>
            <a:r>
              <a:rPr lang="en-US" sz="3200" dirty="0" err="1">
                <a:solidFill>
                  <a:srgbClr val="404040"/>
                </a:solidFill>
                <a:latin typeface="Trebuchet MS"/>
                <a:cs typeface="Segoe UI"/>
              </a:rPr>
              <a:t>MyCBE</a:t>
            </a:r>
            <a:r>
              <a:rPr lang="en-US" sz="3200" dirty="0">
                <a:solidFill>
                  <a:srgbClr val="404040"/>
                </a:solidFill>
                <a:latin typeface="Trebuchet MS"/>
                <a:cs typeface="Segoe UI"/>
              </a:rPr>
              <a:t> Account</a:t>
            </a:r>
            <a:endParaRPr lang="en-US" sz="3200" dirty="0">
              <a:solidFill>
                <a:srgbClr val="000000"/>
              </a:solidFill>
              <a:latin typeface="Trebuchet MS"/>
              <a:cs typeface="Segoe UI"/>
            </a:endParaRPr>
          </a:p>
          <a:p>
            <a:pPr algn="l">
              <a:lnSpc>
                <a:spcPts val="2175"/>
              </a:lnSpc>
            </a:pPr>
            <a:endParaRPr lang="en-CA" sz="3200" dirty="0">
              <a:solidFill>
                <a:srgbClr val="FFC908"/>
              </a:solidFill>
              <a:latin typeface="Trebuchet MS"/>
              <a:cs typeface="Segoe UI"/>
            </a:endParaRPr>
          </a:p>
          <a:p>
            <a:pPr algn="l">
              <a:lnSpc>
                <a:spcPts val="2175"/>
              </a:lnSpc>
            </a:pPr>
            <a:endParaRPr lang="en-US" sz="3200" dirty="0">
              <a:latin typeface="Trebuchet MS"/>
              <a:cs typeface="Segoe UI"/>
            </a:endParaRPr>
          </a:p>
          <a:p>
            <a:pPr algn="l">
              <a:lnSpc>
                <a:spcPts val="2175"/>
              </a:lnSpc>
            </a:pPr>
            <a:endParaRPr lang="en-US" sz="2550" dirty="0">
              <a:solidFill>
                <a:srgbClr val="FFC908"/>
              </a:solidFill>
              <a:latin typeface="Lucida Sans Unicode"/>
              <a:cs typeface="Segoe U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66B0522670B64F8885B2C5AA24C328" ma:contentTypeVersion="16" ma:contentTypeDescription="Create a new document." ma:contentTypeScope="" ma:versionID="e726124a93d5d71408a81f9b869bf64d">
  <xsd:schema xmlns:xsd="http://www.w3.org/2001/XMLSchema" xmlns:xs="http://www.w3.org/2001/XMLSchema" xmlns:p="http://schemas.microsoft.com/office/2006/metadata/properties" xmlns:ns2="23b64685-fe34-45d9-b01e-3e98b61fd395" xmlns:ns3="c51e7819-2f35-48cb-9ea1-eeddab1ff3fa" xmlns:ns4="185eeb2a-03df-49a4-9e31-7ea3d4d3e592" targetNamespace="http://schemas.microsoft.com/office/2006/metadata/properties" ma:root="true" ma:fieldsID="4860d1fb89e81bfc7007280c6396e595" ns2:_="" ns3:_="" ns4:_="">
    <xsd:import namespace="23b64685-fe34-45d9-b01e-3e98b61fd395"/>
    <xsd:import namespace="c51e7819-2f35-48cb-9ea1-eeddab1ff3fa"/>
    <xsd:import namespace="185eeb2a-03df-49a4-9e31-7ea3d4d3e59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b64685-fe34-45d9-b01e-3e98b61fd395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fc288277-e2aa-47bb-991c-7716102690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1e7819-2f35-48cb-9ea1-eeddab1ff3f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cea98d00-a8b0-482e-ba70-666a814c8d0e}" ma:internalName="TaxCatchAll" ma:showField="CatchAllData" ma:web="c51e7819-2f35-48cb-9ea1-eeddab1ff3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5eeb2a-03df-49a4-9e31-7ea3d4d3e592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1e7819-2f35-48cb-9ea1-eeddab1ff3fa" xsi:nil="true"/>
    <lcf76f155ced4ddcb4097134ff3c332f xmlns="23b64685-fe34-45d9-b01e-3e98b61fd3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EEEE08E-8EB2-47D1-AC43-756D3281B4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b64685-fe34-45d9-b01e-3e98b61fd395"/>
    <ds:schemaRef ds:uri="c51e7819-2f35-48cb-9ea1-eeddab1ff3fa"/>
    <ds:schemaRef ds:uri="185eeb2a-03df-49a4-9e31-7ea3d4d3e5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029A63-5E57-4D71-B465-D5889E1276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CF717D-8AC8-4EE6-9022-D5AD172C41EB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185eeb2a-03df-49a4-9e31-7ea3d4d3e592"/>
    <ds:schemaRef ds:uri="23b64685-fe34-45d9-b01e-3e98b61fd395"/>
    <ds:schemaRef ds:uri="c51e7819-2f35-48cb-9ea1-eeddab1ff3fa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8266</TotalTime>
  <Words>926</Words>
  <Application>Microsoft Office PowerPoint</Application>
  <PresentationFormat>On-screen Show (4:3)</PresentationFormat>
  <Paragraphs>132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Aptos</vt:lpstr>
      <vt:lpstr>Arial</vt:lpstr>
      <vt:lpstr>Arial,Sans-Serif</vt:lpstr>
      <vt:lpstr>Calibri</vt:lpstr>
      <vt:lpstr>Lucida Sans Unicode</vt:lpstr>
      <vt:lpstr>Segoe UI</vt:lpstr>
      <vt:lpstr>Trebuchet MS</vt:lpstr>
      <vt:lpstr>Wingdings</vt:lpstr>
      <vt:lpstr>Office Theme</vt:lpstr>
      <vt:lpstr>Kindergarten Orientation</vt:lpstr>
      <vt:lpstr>Introductions</vt:lpstr>
      <vt:lpstr>Agenda </vt:lpstr>
      <vt:lpstr>Kindergarten Program Statement</vt:lpstr>
      <vt:lpstr>Hours</vt:lpstr>
      <vt:lpstr>Drop Off/Pick Up</vt:lpstr>
      <vt:lpstr>Absent</vt:lpstr>
      <vt:lpstr>Attendance</vt:lpstr>
      <vt:lpstr>School/Classroom Information</vt:lpstr>
      <vt:lpstr>How to Create a MyCBE Account</vt:lpstr>
      <vt:lpstr>How is my child doing?</vt:lpstr>
      <vt:lpstr>Volunteering</vt:lpstr>
      <vt:lpstr> Staggered Entry – First 3 days of School</vt:lpstr>
      <vt:lpstr>A Typical Day in Kindergarten</vt:lpstr>
      <vt:lpstr>Learning Centers in Kindergarten</vt:lpstr>
      <vt:lpstr>Backpacks</vt:lpstr>
      <vt:lpstr>Shoes</vt:lpstr>
      <vt:lpstr>Snack</vt:lpstr>
      <vt:lpstr>Kindergarten- Getting Ready</vt:lpstr>
      <vt:lpstr>Final Thoughts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Kindergarten Orientation</dc:title>
  <dc:creator>Marklinger, Alana K</dc:creator>
  <cp:lastModifiedBy>Alana K Marklinger</cp:lastModifiedBy>
  <cp:revision>157</cp:revision>
  <dcterms:created xsi:type="dcterms:W3CDTF">2025-06-05T16:44:12Z</dcterms:created>
  <dcterms:modified xsi:type="dcterms:W3CDTF">2025-06-19T17:28:51Z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2024-06-06T00:00:00Z</vt:filetime>
  </property>
  <property fmtid="{D5CDD505-2E9C-101B-9397-08002B2CF9AE}" pid="3" name="LastSaved">
    <vt:filetime>2025-06-05T00:00:00Z</vt:filetime>
  </property>
  <property fmtid="{D5CDD505-2E9C-101B-9397-08002B2CF9AE}" pid="4" name="Producer">
    <vt:lpwstr>macOS Version 15.3 (Build 24D60) Quartz PDFContext, AppendMode 1.1</vt:lpwstr>
  </property>
  <property fmtid="{D5CDD505-2E9C-101B-9397-08002B2CF9AE}" pid="5" name="ContentTypeId">
    <vt:lpwstr>0x0101000D66B0522670B64F8885B2C5AA24C328</vt:lpwstr>
  </property>
  <property fmtid="{D5CDD505-2E9C-101B-9397-08002B2CF9AE}" pid="6" name="MediaServiceImageTags">
    <vt:lpwstr/>
  </property>
</Properties>
</file>