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683" r:id="rId6"/>
    <p:sldMasterId id="2147483720" r:id="rId7"/>
    <p:sldMasterId id="2147483724" r:id="rId8"/>
    <p:sldMasterId id="2147483660" r:id="rId9"/>
  </p:sldMasterIdLst>
  <p:notesMasterIdLst>
    <p:notesMasterId r:id="rId32"/>
  </p:notesMasterIdLst>
  <p:sldIdLst>
    <p:sldId id="355" r:id="rId10"/>
    <p:sldId id="260" r:id="rId11"/>
    <p:sldId id="330" r:id="rId12"/>
    <p:sldId id="328" r:id="rId13"/>
    <p:sldId id="367" r:id="rId14"/>
    <p:sldId id="363" r:id="rId15"/>
    <p:sldId id="364" r:id="rId16"/>
    <p:sldId id="365" r:id="rId17"/>
    <p:sldId id="366" r:id="rId18"/>
    <p:sldId id="359" r:id="rId19"/>
    <p:sldId id="371" r:id="rId20"/>
    <p:sldId id="372" r:id="rId21"/>
    <p:sldId id="373" r:id="rId22"/>
    <p:sldId id="340" r:id="rId23"/>
    <p:sldId id="342" r:id="rId24"/>
    <p:sldId id="357" r:id="rId25"/>
    <p:sldId id="344" r:id="rId26"/>
    <p:sldId id="345" r:id="rId27"/>
    <p:sldId id="320" r:id="rId28"/>
    <p:sldId id="347" r:id="rId29"/>
    <p:sldId id="354" r:id="rId30"/>
    <p:sldId id="279" r:id="rId31"/>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251" autoAdjust="0"/>
  </p:normalViewPr>
  <p:slideViewPr>
    <p:cSldViewPr snapToGrid="0">
      <p:cViewPr varScale="1">
        <p:scale>
          <a:sx n="74" d="100"/>
          <a:sy n="74" d="100"/>
        </p:scale>
        <p:origin x="10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2026-02-20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rYFhZjwax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a:t>
            </a:fld>
            <a:endParaRPr lang="en-CA"/>
          </a:p>
        </p:txBody>
      </p:sp>
    </p:spTree>
    <p:extLst>
      <p:ext uri="{BB962C8B-B14F-4D97-AF65-F5344CB8AC3E}">
        <p14:creationId xmlns:p14="http://schemas.microsoft.com/office/powerpoint/2010/main" val="9072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dirty="0">
                <a:latin typeface="Arial"/>
                <a:cs typeface="Arial"/>
              </a:rPr>
              <a:t>This is the list of approved school fees for </a:t>
            </a:r>
            <a:r>
              <a:rPr lang="en-CA" dirty="0">
                <a:latin typeface="Arial"/>
                <a:cs typeface="Arial"/>
              </a:rPr>
              <a:t>2025-26</a:t>
            </a:r>
            <a:r>
              <a:rPr lang="en-CA" sz="1200" dirty="0">
                <a:latin typeface="Arial"/>
                <a:cs typeface="Arial"/>
              </a:rPr>
              <a:t>. In August, the fees for the </a:t>
            </a:r>
            <a:r>
              <a:rPr lang="en-CA" dirty="0">
                <a:latin typeface="Arial"/>
                <a:cs typeface="Arial"/>
              </a:rPr>
              <a:t>2026-27</a:t>
            </a:r>
            <a:r>
              <a:rPr lang="en-CA" sz="1200" dirty="0">
                <a:latin typeface="Arial"/>
                <a:cs typeface="Arial"/>
              </a:rPr>
              <a:t> school year will be posted. </a:t>
            </a:r>
            <a:endParaRPr lang="en-CA" sz="1200" dirty="0">
              <a:solidFill>
                <a:srgbClr val="000000"/>
              </a:solidFill>
              <a:latin typeface="Arial"/>
              <a:cs typeface="Arial"/>
            </a:endParaRPr>
          </a:p>
          <a:p>
            <a:endParaRPr lang="en-CA" sz="1200">
              <a:latin typeface="Arial"/>
              <a:cs typeface="Arial"/>
            </a:endParaRPr>
          </a:p>
          <a:p>
            <a:r>
              <a:rPr lang="en-CA" sz="1200" dirty="0">
                <a:latin typeface="Arial"/>
                <a:cs typeface="Arial"/>
              </a:rPr>
              <a:t>School fees are only charged to cover the cost of an activity. Based on what we know at this time, fees for </a:t>
            </a:r>
            <a:r>
              <a:rPr lang="en-CA" dirty="0">
                <a:latin typeface="Arial"/>
                <a:cs typeface="Arial"/>
              </a:rPr>
              <a:t>2026-27</a:t>
            </a:r>
            <a:r>
              <a:rPr lang="en-CA" sz="1200" dirty="0">
                <a:latin typeface="Arial"/>
                <a:cs typeface="Arial"/>
              </a:rPr>
              <a:t> will be similar to what you see for this year </a:t>
            </a:r>
            <a:r>
              <a:rPr lang="en-CA" sz="1200" b="1" dirty="0">
                <a:latin typeface="Arial"/>
                <a:cs typeface="Arial"/>
              </a:rPr>
              <a:t>[customize</a:t>
            </a:r>
            <a:r>
              <a:rPr lang="en-CA" b="1" dirty="0">
                <a:latin typeface="Arial"/>
                <a:cs typeface="Arial"/>
              </a:rPr>
              <a:t>/consider adding a slide</a:t>
            </a:r>
            <a:r>
              <a:rPr lang="en-CA" sz="1200" b="1" baseline="0" dirty="0">
                <a:latin typeface="Arial"/>
                <a:cs typeface="Arial"/>
              </a:rPr>
              <a:t> if this is not the case for your school]</a:t>
            </a:r>
            <a:r>
              <a:rPr lang="en-CA" sz="1200" b="0" dirty="0">
                <a:latin typeface="Arial"/>
                <a:cs typeface="Arial"/>
              </a:rPr>
              <a:t>. </a:t>
            </a:r>
            <a:r>
              <a:rPr lang="en-CA" sz="1200" dirty="0">
                <a:latin typeface="Arial"/>
                <a:cs typeface="Arial"/>
              </a:rPr>
              <a:t>You may see an increase in fees where the cost of an activity (or a material associated with the activity) has increased. </a:t>
            </a:r>
          </a:p>
          <a:p>
            <a:endParaRPr lang="en-CA" sz="1200">
              <a:latin typeface="Arial"/>
              <a:cs typeface="Arial"/>
            </a:endParaRPr>
          </a:p>
          <a:p>
            <a:r>
              <a:rPr lang="en-CA" sz="1200" b="1" dirty="0">
                <a:solidFill>
                  <a:srgbClr val="FF0000"/>
                </a:solidFill>
                <a:latin typeface="Arial"/>
                <a:cs typeface="Arial"/>
              </a:rPr>
              <a:t>[Customize for your school context. Based on what you know at this point in time, discuss any possible new, increasing or decreasing fees for </a:t>
            </a:r>
            <a:r>
              <a:rPr lang="en-CA" b="1" dirty="0">
                <a:solidFill>
                  <a:srgbClr val="FF0000"/>
                </a:solidFill>
                <a:latin typeface="Arial"/>
                <a:cs typeface="Arial"/>
              </a:rPr>
              <a:t>2026-27</a:t>
            </a:r>
            <a:r>
              <a:rPr lang="en-CA" sz="1200" b="1" dirty="0">
                <a:solidFill>
                  <a:srgbClr val="FF0000"/>
                </a:solidFill>
                <a:latin typeface="Arial"/>
                <a:cs typeface="Arial"/>
              </a:rPr>
              <a:t>. Make</a:t>
            </a:r>
            <a:r>
              <a:rPr lang="en-CA" b="1" dirty="0">
                <a:solidFill>
                  <a:srgbClr val="FF0000"/>
                </a:solidFill>
                <a:latin typeface="Arial"/>
                <a:cs typeface="Arial"/>
              </a:rPr>
              <a:t> sure</a:t>
            </a:r>
            <a:r>
              <a:rPr lang="en-CA" sz="1200" b="1" dirty="0">
                <a:solidFill>
                  <a:srgbClr val="FF0000"/>
                </a:solidFill>
                <a:latin typeface="Arial"/>
                <a:cs typeface="Arial"/>
              </a:rPr>
              <a:t> you express the rational for any possible changes in fees.]</a:t>
            </a:r>
            <a:endParaRPr lang="en-CA" sz="12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dirty="0">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20</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a:t> So please do take a few minutes to share your feedback. We will share a summary of responses on our website later this spring.</a:t>
            </a:r>
            <a:endParaRPr lang="en-CA"/>
          </a:p>
        </p:txBody>
      </p:sp>
      <p:sp>
        <p:nvSpPr>
          <p:cNvPr id="4" name="Slide Number Placeholder 3"/>
          <p:cNvSpPr>
            <a:spLocks noGrp="1"/>
          </p:cNvSpPr>
          <p:nvPr>
            <p:ph type="sldNum" sz="quarter" idx="10"/>
          </p:nvPr>
        </p:nvSpPr>
        <p:spPr/>
        <p:txBody>
          <a:bodyPr/>
          <a:lstStyle/>
          <a:p>
            <a:fld id="{48A3A070-8C9B-4D2F-B892-C74E325F37D5}" type="slidenum">
              <a:rPr lang="en-CA" smtClean="0"/>
              <a:t>21</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School Planning?</a:t>
            </a:r>
            <a:endParaRPr lang="en-US" dirty="0"/>
          </a:p>
          <a:p>
            <a:endParaRPr lang="en-US"/>
          </a:p>
          <a:p>
            <a:r>
              <a:rPr lang="en-US" dirty="0"/>
              <a:t>This video was developed to provide you with more information about the school planning process.</a:t>
            </a:r>
          </a:p>
          <a:p>
            <a:endParaRPr lang="en-US" dirty="0">
              <a:ea typeface="Calibri"/>
              <a:cs typeface="Calibri"/>
            </a:endParaRPr>
          </a:p>
          <a:p>
            <a:r>
              <a:rPr lang="en-US" dirty="0">
                <a:hlinkClick r:id="rId3"/>
              </a:rPr>
              <a:t>https://www.youtube.com/watch?v=DrYFhZjwaxo</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a:solidFill>
                  <a:schemeClr val="tx1"/>
                </a:solidFill>
                <a:effectLst/>
                <a:latin typeface="Arial"/>
                <a:cs typeface="Arial"/>
              </a:rPr>
              <a:t> Throughout the year, the school development plan will </a:t>
            </a:r>
            <a:r>
              <a:rPr lang="en-CA" sz="1200" baseline="0">
                <a:solidFill>
                  <a:schemeClr val="tx1"/>
                </a:solidFill>
                <a:latin typeface="Arial"/>
                <a:cs typeface="Arial"/>
              </a:rPr>
              <a:t>inform many aspects of our work, such as:</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Instructional strategies</a:t>
            </a:r>
            <a:endParaRPr lang="en-CA" sz="120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a:solidFill>
                  <a:schemeClr val="tx1"/>
                </a:solidFill>
                <a:latin typeface="Arial"/>
                <a:cs typeface="Arial"/>
              </a:rPr>
              <a:t>Professional </a:t>
            </a:r>
            <a:r>
              <a:rPr lang="en-CA">
                <a:latin typeface="Arial"/>
                <a:cs typeface="Arial"/>
              </a:rPr>
              <a:t>learning</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166984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14</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dirty="0">
              <a:solidFill>
                <a:srgbClr val="FF0000"/>
              </a:solidFill>
              <a:latin typeface="Arial" panose="020B0604020202020204" pitchFamily="34" charset="0"/>
              <a:ea typeface="Arial" charset="0"/>
              <a:cs typeface="Arial" panose="020B0604020202020204" pitchFamily="34" charset="0"/>
            </a:endParaRPr>
          </a:p>
          <a:p>
            <a:endParaRPr lang="en-CA" sz="1200" dirty="0">
              <a:latin typeface="Calibri"/>
              <a:cs typeface="Calibri"/>
            </a:endParaRPr>
          </a:p>
          <a:p>
            <a:pPr>
              <a:defRPr/>
            </a:pPr>
            <a:r>
              <a:rPr lang="en-CA" dirty="0">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dirty="0">
              <a:solidFill>
                <a:srgbClr val="FF0000"/>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dirty="0">
                <a:solidFill>
                  <a:srgbClr val="FF0000"/>
                </a:solidFill>
                <a:latin typeface="Arial" panose="020B0604020202020204" pitchFamily="34" charset="0"/>
                <a:ea typeface="Arial" charset="0"/>
                <a:cs typeface="Arial" panose="020B0604020202020204" pitchFamily="34" charset="0"/>
              </a:rPr>
              <a:t>[A</a:t>
            </a:r>
            <a:r>
              <a:rPr lang="en-CA" sz="1200" b="1" baseline="0" dirty="0">
                <a:solidFill>
                  <a:srgbClr val="FF0000"/>
                </a:solidFill>
                <a:latin typeface="Arial" panose="020B0604020202020204" pitchFamily="34" charset="0"/>
                <a:ea typeface="Arial" charset="0"/>
                <a:cs typeface="Arial" panose="020B0604020202020204" pitchFamily="34" charset="0"/>
              </a:rPr>
              <a:t>dd</a:t>
            </a:r>
            <a:r>
              <a:rPr lang="en-CA" sz="1200" b="1" i="0" kern="1200" dirty="0">
                <a:solidFill>
                  <a:srgbClr val="FF0000"/>
                </a:solidFill>
                <a:effectLst/>
                <a:latin typeface="+mn-lt"/>
                <a:ea typeface="+mn-ea"/>
                <a:cs typeface="+mn-cs"/>
              </a:rPr>
              <a:t> more detail about</a:t>
            </a:r>
            <a:r>
              <a:rPr lang="en-CA" sz="1200" b="1" i="0" kern="1200" baseline="0" dirty="0">
                <a:solidFill>
                  <a:srgbClr val="FF0000"/>
                </a:solidFill>
                <a:effectLst/>
                <a:latin typeface="+mn-lt"/>
                <a:ea typeface="+mn-ea"/>
                <a:cs typeface="+mn-cs"/>
              </a:rPr>
              <a:t> the instructional and operational supplies </a:t>
            </a:r>
            <a:r>
              <a:rPr lang="en-CA" sz="1200" b="1" i="0" kern="1200" dirty="0">
                <a:solidFill>
                  <a:srgbClr val="FF0000"/>
                </a:solidFill>
                <a:effectLst/>
                <a:latin typeface="+mn-lt"/>
                <a:ea typeface="+mn-ea"/>
                <a:cs typeface="+mn-cs"/>
              </a:rPr>
              <a:t>at your school.]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CA" b="1" dirty="0">
                <a:cs typeface="Calibri"/>
              </a:rPr>
              <a:t>Populate the table with your school budget information for 2025-26. You can find this information within the Messaging tab of your 2025-26 Fall RAM.</a:t>
            </a:r>
          </a:p>
        </p:txBody>
      </p:sp>
      <p:sp>
        <p:nvSpPr>
          <p:cNvPr id="4" name="Slide Number Placeholder 3"/>
          <p:cNvSpPr>
            <a:spLocks noGrp="1"/>
          </p:cNvSpPr>
          <p:nvPr>
            <p:ph type="sldNum" sz="quarter" idx="5"/>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1045520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2/20/2026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2/20/2026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cbe.ab.ca/FormsManuals/School-Fee-Guide.pdf"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crossingpark.cbe.ab.ca/documents/b2a58671-6dac-47ad-95df-ac7231b78933/Report-to-Parents-on-Fees-24-25.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b="1" dirty="0">
                <a:latin typeface="Arial"/>
                <a:cs typeface="Arial"/>
              </a:rPr>
            </a:br>
            <a:r>
              <a:rPr lang="en-US" b="1" dirty="0">
                <a:solidFill>
                  <a:srgbClr val="00B0F0"/>
                </a:solidFill>
                <a:latin typeface="Arial"/>
                <a:cs typeface="Arial"/>
              </a:rPr>
              <a:t>2026 School Planning</a:t>
            </a:r>
            <a:br>
              <a:rPr lang="en-US" b="1" dirty="0">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6DB9-D0FB-6C36-0BC7-7920F4CA5753}"/>
              </a:ext>
            </a:extLst>
          </p:cNvPr>
          <p:cNvSpPr>
            <a:spLocks noGrp="1"/>
          </p:cNvSpPr>
          <p:nvPr>
            <p:ph type="title"/>
          </p:nvPr>
        </p:nvSpPr>
        <p:spPr>
          <a:xfrm>
            <a:off x="2351314" y="380969"/>
            <a:ext cx="6569849" cy="708918"/>
          </a:xfrm>
        </p:spPr>
        <p:txBody>
          <a:bodyPr/>
          <a:lstStyle/>
          <a:p>
            <a:r>
              <a:rPr lang="en-CA" sz="2500" b="1" dirty="0">
                <a:solidFill>
                  <a:srgbClr val="00B0F0"/>
                </a:solidFill>
                <a:latin typeface="Arial"/>
                <a:cs typeface="Arial"/>
              </a:rPr>
              <a:t>School Development Plan</a:t>
            </a:r>
            <a:endParaRPr lang="en-US" dirty="0"/>
          </a:p>
        </p:txBody>
      </p:sp>
      <p:sp>
        <p:nvSpPr>
          <p:cNvPr id="4" name="Content Placeholder 4">
            <a:extLst>
              <a:ext uri="{FF2B5EF4-FFF2-40B4-BE49-F238E27FC236}">
                <a16:creationId xmlns:a16="http://schemas.microsoft.com/office/drawing/2014/main" id="{65A4D834-A91B-15FD-24EA-B38671EEF376}"/>
              </a:ext>
            </a:extLst>
          </p:cNvPr>
          <p:cNvSpPr>
            <a:spLocks noGrp="1"/>
          </p:cNvSpPr>
          <p:nvPr>
            <p:ph idx="1"/>
          </p:nvPr>
        </p:nvSpPr>
        <p:spPr>
          <a:xfrm>
            <a:off x="2351314" y="1139519"/>
            <a:ext cx="6569849" cy="3834332"/>
          </a:xfrm>
        </p:spPr>
        <p:txBody>
          <a:bodyPr>
            <a:normAutofit/>
          </a:bodyPr>
          <a:lstStyle/>
          <a:p>
            <a:pPr marL="0" indent="0">
              <a:buClr>
                <a:srgbClr val="00B0F0"/>
              </a:buClr>
              <a:buNone/>
            </a:pPr>
            <a:r>
              <a:rPr lang="en-US" sz="2000" b="1" dirty="0"/>
              <a:t>Learning Excellence Actions </a:t>
            </a:r>
          </a:p>
          <a:p>
            <a:pPr marL="341630" indent="-342900">
              <a:buClr>
                <a:srgbClr val="00B0F0"/>
              </a:buClr>
              <a:buFont typeface="Wingdings" panose="05000000000000000000" pitchFamily="2" charset="2"/>
              <a:buChar char="§"/>
            </a:pPr>
            <a:r>
              <a:rPr lang="en-US" sz="2000" dirty="0"/>
              <a:t>Embed oral language strategies (including think pair-share, sentence frames, Talk Moves, and wait time) </a:t>
            </a:r>
          </a:p>
          <a:p>
            <a:pPr marL="341630" indent="-342900">
              <a:buClr>
                <a:srgbClr val="00B0F0"/>
              </a:buClr>
              <a:buFont typeface="Wingdings" panose="05000000000000000000" pitchFamily="2" charset="2"/>
              <a:buChar char="§"/>
            </a:pPr>
            <a:r>
              <a:rPr lang="en-US" sz="2000" dirty="0"/>
              <a:t>Elicit evidence of student understanding via oral language </a:t>
            </a:r>
          </a:p>
          <a:p>
            <a:pPr marL="341630" indent="-342900">
              <a:buClr>
                <a:srgbClr val="00B0F0"/>
              </a:buClr>
              <a:buFont typeface="Wingdings" panose="05000000000000000000" pitchFamily="2" charset="2"/>
              <a:buChar char="§"/>
            </a:pPr>
            <a:r>
              <a:rPr lang="en-US" sz="2000" dirty="0"/>
              <a:t>Establish frameworks and provide time for effective assessment calibration</a:t>
            </a:r>
            <a:endParaRPr lang="en-CA" sz="2000" dirty="0">
              <a:solidFill>
                <a:srgbClr val="00B050"/>
              </a:solidFill>
              <a:latin typeface="Arial"/>
              <a:cs typeface="Arial"/>
            </a:endParaRPr>
          </a:p>
          <a:p>
            <a:pPr marL="342900" indent="-342900">
              <a:spcAft>
                <a:spcPts val="600"/>
              </a:spcAft>
              <a:buClr>
                <a:srgbClr val="00B0F0"/>
              </a:buClr>
              <a:buFont typeface="Wingdings" panose="05000000000000000000" pitchFamily="2" charset="2"/>
              <a:buChar char="§"/>
            </a:pPr>
            <a:endParaRPr lang="en-CA" sz="1900"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55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FEDF8-363F-3366-EEE6-F365755A8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76246-A7AF-8F0F-F72F-7CDB85A07784}"/>
              </a:ext>
            </a:extLst>
          </p:cNvPr>
          <p:cNvSpPr>
            <a:spLocks noGrp="1"/>
          </p:cNvSpPr>
          <p:nvPr>
            <p:ph type="title"/>
          </p:nvPr>
        </p:nvSpPr>
        <p:spPr>
          <a:xfrm>
            <a:off x="2351314" y="380969"/>
            <a:ext cx="6569849" cy="708918"/>
          </a:xfrm>
        </p:spPr>
        <p:txBody>
          <a:bodyPr/>
          <a:lstStyle/>
          <a:p>
            <a:r>
              <a:rPr lang="en-CA" sz="2500" b="1" dirty="0">
                <a:solidFill>
                  <a:srgbClr val="00B0F0"/>
                </a:solidFill>
                <a:latin typeface="Arial"/>
                <a:cs typeface="Arial"/>
              </a:rPr>
              <a:t>School Development Plan</a:t>
            </a:r>
            <a:endParaRPr lang="en-US" dirty="0"/>
          </a:p>
        </p:txBody>
      </p:sp>
      <p:sp>
        <p:nvSpPr>
          <p:cNvPr id="4" name="Content Placeholder 4">
            <a:extLst>
              <a:ext uri="{FF2B5EF4-FFF2-40B4-BE49-F238E27FC236}">
                <a16:creationId xmlns:a16="http://schemas.microsoft.com/office/drawing/2014/main" id="{54DD5BE5-6694-2BD4-8572-DC96A4538E8D}"/>
              </a:ext>
            </a:extLst>
          </p:cNvPr>
          <p:cNvSpPr>
            <a:spLocks noGrp="1"/>
          </p:cNvSpPr>
          <p:nvPr>
            <p:ph idx="1"/>
          </p:nvPr>
        </p:nvSpPr>
        <p:spPr>
          <a:xfrm>
            <a:off x="2351314" y="1139519"/>
            <a:ext cx="6569849" cy="3834332"/>
          </a:xfrm>
        </p:spPr>
        <p:txBody>
          <a:bodyPr>
            <a:normAutofit/>
          </a:bodyPr>
          <a:lstStyle/>
          <a:p>
            <a:pPr marL="0" indent="0">
              <a:buClr>
                <a:srgbClr val="00B0F0"/>
              </a:buClr>
              <a:buNone/>
            </a:pPr>
            <a:r>
              <a:rPr lang="en-US" sz="2000" b="1" dirty="0"/>
              <a:t>Well-Being Actions</a:t>
            </a:r>
          </a:p>
          <a:p>
            <a:pPr marL="341630" indent="-342900">
              <a:buClr>
                <a:srgbClr val="00B0F0"/>
              </a:buClr>
              <a:buFont typeface="Wingdings" panose="05000000000000000000" pitchFamily="2" charset="2"/>
              <a:buChar char="§"/>
            </a:pPr>
            <a:r>
              <a:rPr lang="en-US" sz="2000" dirty="0"/>
              <a:t> Well-being Action Committee Students will analyze street data with teacher support</a:t>
            </a:r>
          </a:p>
          <a:p>
            <a:pPr marL="341630" indent="-342900">
              <a:buClr>
                <a:srgbClr val="00B0F0"/>
              </a:buClr>
              <a:buFont typeface="Wingdings" panose="05000000000000000000" pitchFamily="2" charset="2"/>
              <a:buChar char="§"/>
            </a:pPr>
            <a:r>
              <a:rPr lang="en-US" sz="2000" dirty="0"/>
              <a:t> Well-Being Action Committee will teach students in younger grades about the Feel </a:t>
            </a:r>
            <a:r>
              <a:rPr lang="en-US" sz="2000" dirty="0" err="1"/>
              <a:t>Behaviour</a:t>
            </a:r>
            <a:r>
              <a:rPr lang="en-US" sz="2000" dirty="0"/>
              <a:t> Indication (FBI) framework and design scenario-based practice learning opportunities for them </a:t>
            </a:r>
          </a:p>
          <a:p>
            <a:pPr marL="341630" indent="-342900">
              <a:buClr>
                <a:srgbClr val="00B0F0"/>
              </a:buClr>
              <a:buFont typeface="Wingdings" panose="05000000000000000000" pitchFamily="2" charset="2"/>
              <a:buChar char="§"/>
            </a:pPr>
            <a:r>
              <a:rPr lang="en-US" sz="2000" dirty="0"/>
              <a:t>Integrate FBI problem solving framework and scenario-based practice into grades 5-9 classes beyond homeroom circle </a:t>
            </a:r>
            <a:endParaRPr lang="en-CA" sz="2000" dirty="0"/>
          </a:p>
        </p:txBody>
      </p:sp>
    </p:spTree>
    <p:extLst>
      <p:ext uri="{BB962C8B-B14F-4D97-AF65-F5344CB8AC3E}">
        <p14:creationId xmlns:p14="http://schemas.microsoft.com/office/powerpoint/2010/main" val="286755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67E55-2262-29A0-CB96-41FDC035D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B18AC-5361-D9EF-B153-5CBEB8439BF2}"/>
              </a:ext>
            </a:extLst>
          </p:cNvPr>
          <p:cNvSpPr>
            <a:spLocks noGrp="1"/>
          </p:cNvSpPr>
          <p:nvPr>
            <p:ph type="title"/>
          </p:nvPr>
        </p:nvSpPr>
        <p:spPr>
          <a:xfrm>
            <a:off x="2351314" y="380969"/>
            <a:ext cx="6569849" cy="708918"/>
          </a:xfrm>
        </p:spPr>
        <p:txBody>
          <a:bodyPr/>
          <a:lstStyle/>
          <a:p>
            <a:r>
              <a:rPr lang="en-CA" sz="2500" b="1" dirty="0">
                <a:solidFill>
                  <a:srgbClr val="00B0F0"/>
                </a:solidFill>
                <a:latin typeface="Arial"/>
                <a:cs typeface="Arial"/>
              </a:rPr>
              <a:t>School Development Plan</a:t>
            </a:r>
            <a:endParaRPr lang="en-US" dirty="0"/>
          </a:p>
        </p:txBody>
      </p:sp>
      <p:sp>
        <p:nvSpPr>
          <p:cNvPr id="4" name="Content Placeholder 4">
            <a:extLst>
              <a:ext uri="{FF2B5EF4-FFF2-40B4-BE49-F238E27FC236}">
                <a16:creationId xmlns:a16="http://schemas.microsoft.com/office/drawing/2014/main" id="{20D46927-BCD9-DDAB-B9C9-C20DDF3C8CBB}"/>
              </a:ext>
            </a:extLst>
          </p:cNvPr>
          <p:cNvSpPr>
            <a:spLocks noGrp="1"/>
          </p:cNvSpPr>
          <p:nvPr>
            <p:ph idx="1"/>
          </p:nvPr>
        </p:nvSpPr>
        <p:spPr>
          <a:xfrm>
            <a:off x="2351314" y="1139519"/>
            <a:ext cx="6569849" cy="3834332"/>
          </a:xfrm>
        </p:spPr>
        <p:txBody>
          <a:bodyPr>
            <a:normAutofit/>
          </a:bodyPr>
          <a:lstStyle/>
          <a:p>
            <a:pPr marL="0" indent="0">
              <a:buClr>
                <a:srgbClr val="00B0F0"/>
              </a:buClr>
              <a:buNone/>
            </a:pPr>
            <a:r>
              <a:rPr lang="en-US" sz="2000" b="1" dirty="0"/>
              <a:t>Truth &amp; Reconciliation, Diversity and Inclusion Actions</a:t>
            </a:r>
          </a:p>
          <a:p>
            <a:pPr marL="341630" indent="-342900">
              <a:buClr>
                <a:srgbClr val="00B0F0"/>
              </a:buClr>
              <a:buFont typeface="Wingdings" panose="05000000000000000000" pitchFamily="2" charset="2"/>
              <a:buChar char="§"/>
            </a:pPr>
            <a:r>
              <a:rPr lang="en-US" sz="2000" dirty="0"/>
              <a:t>Continue to increase opportunities to express understanding in student home language using assistive technologies and tasks that embed first languages and visuals</a:t>
            </a:r>
          </a:p>
          <a:p>
            <a:pPr marL="341630" indent="-342900">
              <a:buClr>
                <a:srgbClr val="00B0F0"/>
              </a:buClr>
              <a:buFont typeface="Wingdings" panose="05000000000000000000" pitchFamily="2" charset="2"/>
              <a:buChar char="§"/>
            </a:pPr>
            <a:r>
              <a:rPr lang="en-US" sz="2000" dirty="0"/>
              <a:t> Continue to embed intentional and ongoing homeroom circle models designed based on the Holistic Lifelong Learning Framework </a:t>
            </a:r>
          </a:p>
          <a:p>
            <a:pPr marL="341630" indent="-342900">
              <a:buClr>
                <a:srgbClr val="00B0F0"/>
              </a:buClr>
              <a:buFont typeface="Wingdings" panose="05000000000000000000" pitchFamily="2" charset="2"/>
              <a:buChar char="§"/>
            </a:pPr>
            <a:r>
              <a:rPr lang="en-US" sz="2000" dirty="0"/>
              <a:t>Differentiate programming to provide multiple access points for diverse learning needs such as tasks that are tailored for volume, rate, and complexity as well as targeted groups.</a:t>
            </a:r>
            <a:endParaRPr lang="en-CA" sz="2000" dirty="0"/>
          </a:p>
        </p:txBody>
      </p:sp>
    </p:spTree>
    <p:extLst>
      <p:ext uri="{BB962C8B-B14F-4D97-AF65-F5344CB8AC3E}">
        <p14:creationId xmlns:p14="http://schemas.microsoft.com/office/powerpoint/2010/main" val="388038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1355-65DA-FBCD-1760-C6F304CCF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68621-E187-02B2-9862-BD11593F8699}"/>
              </a:ext>
            </a:extLst>
          </p:cNvPr>
          <p:cNvSpPr>
            <a:spLocks noGrp="1"/>
          </p:cNvSpPr>
          <p:nvPr>
            <p:ph type="title"/>
          </p:nvPr>
        </p:nvSpPr>
        <p:spPr>
          <a:xfrm>
            <a:off x="2351314" y="380969"/>
            <a:ext cx="6569849" cy="708918"/>
          </a:xfrm>
        </p:spPr>
        <p:txBody>
          <a:bodyPr/>
          <a:lstStyle/>
          <a:p>
            <a:r>
              <a:rPr lang="en-CA" sz="2500" b="1" dirty="0">
                <a:solidFill>
                  <a:srgbClr val="00B0F0"/>
                </a:solidFill>
                <a:latin typeface="Arial"/>
                <a:cs typeface="Arial"/>
              </a:rPr>
              <a:t>School Development Plan</a:t>
            </a:r>
            <a:endParaRPr lang="en-US" dirty="0"/>
          </a:p>
        </p:txBody>
      </p:sp>
      <p:sp>
        <p:nvSpPr>
          <p:cNvPr id="4" name="Content Placeholder 4">
            <a:extLst>
              <a:ext uri="{FF2B5EF4-FFF2-40B4-BE49-F238E27FC236}">
                <a16:creationId xmlns:a16="http://schemas.microsoft.com/office/drawing/2014/main" id="{9D90B9F6-05DA-F640-FFB9-B65B06C3BB03}"/>
              </a:ext>
            </a:extLst>
          </p:cNvPr>
          <p:cNvSpPr>
            <a:spLocks noGrp="1"/>
          </p:cNvSpPr>
          <p:nvPr>
            <p:ph idx="1"/>
          </p:nvPr>
        </p:nvSpPr>
        <p:spPr>
          <a:xfrm>
            <a:off x="2351314" y="1139519"/>
            <a:ext cx="6569849" cy="3834332"/>
          </a:xfrm>
        </p:spPr>
        <p:txBody>
          <a:bodyPr>
            <a:normAutofit fontScale="77500" lnSpcReduction="20000"/>
          </a:bodyPr>
          <a:lstStyle/>
          <a:p>
            <a:pPr marL="0" indent="0">
              <a:buClr>
                <a:srgbClr val="00B0F0"/>
              </a:buClr>
              <a:buNone/>
            </a:pPr>
            <a:r>
              <a:rPr lang="en-US" sz="2000" b="1" dirty="0"/>
              <a:t>Professional Learning </a:t>
            </a:r>
          </a:p>
          <a:p>
            <a:pPr marL="341630" indent="-342900">
              <a:buClr>
                <a:srgbClr val="00B0F0"/>
              </a:buClr>
              <a:buFont typeface="Wingdings" panose="05000000000000000000" pitchFamily="2" charset="2"/>
              <a:buChar char="§"/>
            </a:pPr>
            <a:r>
              <a:rPr lang="en-US" sz="2000" dirty="0"/>
              <a:t>EAL Strategist Support with focus on using home language to express understanding </a:t>
            </a:r>
          </a:p>
          <a:p>
            <a:pPr marL="341630" indent="-342900">
              <a:buClr>
                <a:srgbClr val="00B0F0"/>
              </a:buClr>
              <a:buFont typeface="Wingdings" panose="05000000000000000000" pitchFamily="2" charset="2"/>
              <a:buChar char="§"/>
            </a:pPr>
            <a:r>
              <a:rPr lang="en-US" sz="2000" dirty="0"/>
              <a:t>System Professional Learning (middle years and K-6)</a:t>
            </a:r>
          </a:p>
          <a:p>
            <a:pPr marL="0" indent="0">
              <a:buClr>
                <a:srgbClr val="00B0F0"/>
              </a:buClr>
              <a:buNone/>
            </a:pPr>
            <a:r>
              <a:rPr lang="en-US" sz="2000" b="1" dirty="0"/>
              <a:t>Structures and Processes </a:t>
            </a:r>
          </a:p>
          <a:p>
            <a:pPr marL="341630" indent="-342900">
              <a:buClr>
                <a:srgbClr val="00B0F0"/>
              </a:buClr>
              <a:buFont typeface="Wingdings" panose="05000000000000000000" pitchFamily="2" charset="2"/>
              <a:buChar char="§"/>
            </a:pPr>
            <a:r>
              <a:rPr lang="en-US" sz="2000" dirty="0"/>
              <a:t>Whole school and divisional collaborative response meetings </a:t>
            </a:r>
          </a:p>
          <a:p>
            <a:pPr marL="341630" indent="-342900">
              <a:buClr>
                <a:srgbClr val="00B0F0"/>
              </a:buClr>
              <a:buFont typeface="Wingdings" panose="05000000000000000000" pitchFamily="2" charset="2"/>
              <a:buChar char="§"/>
            </a:pPr>
            <a:r>
              <a:rPr lang="en-US" sz="2000" dirty="0"/>
              <a:t>Community assessment calibration framework (K-9)</a:t>
            </a:r>
          </a:p>
          <a:p>
            <a:pPr marL="341630" indent="-342900">
              <a:buClr>
                <a:srgbClr val="00B0F0"/>
              </a:buClr>
              <a:buFont typeface="Wingdings" panose="05000000000000000000" pitchFamily="2" charset="2"/>
              <a:buChar char="§"/>
            </a:pPr>
            <a:r>
              <a:rPr lang="en-US" sz="2000" dirty="0"/>
              <a:t>Community homeroom protocols (K-9)</a:t>
            </a:r>
          </a:p>
          <a:p>
            <a:pPr marL="341630" indent="-342900">
              <a:buClr>
                <a:srgbClr val="00B0F0"/>
              </a:buClr>
              <a:buFont typeface="Wingdings" panose="05000000000000000000" pitchFamily="2" charset="2"/>
              <a:buChar char="§"/>
            </a:pPr>
            <a:r>
              <a:rPr lang="en-US" sz="2000" dirty="0"/>
              <a:t>Community problem solving model: Ignore, Move, Explain, Stop, Teacher, Reconcile - IMEST+ with emphasis on the ‘E’ using FBI framework (K-9)</a:t>
            </a:r>
          </a:p>
          <a:p>
            <a:pPr marL="0" indent="0">
              <a:buClr>
                <a:srgbClr val="00B0F0"/>
              </a:buClr>
              <a:buNone/>
            </a:pPr>
            <a:r>
              <a:rPr lang="en-US" sz="2000" b="1" dirty="0"/>
              <a:t>Resources</a:t>
            </a:r>
          </a:p>
          <a:p>
            <a:pPr marL="341630" indent="-342900">
              <a:buClr>
                <a:srgbClr val="00B0F0"/>
              </a:buClr>
              <a:buFont typeface="Wingdings" panose="05000000000000000000" pitchFamily="2" charset="2"/>
              <a:buChar char="§"/>
            </a:pPr>
            <a:r>
              <a:rPr lang="en-US" sz="2000" dirty="0"/>
              <a:t>Grading for Equity, Feldman, 2018 </a:t>
            </a:r>
          </a:p>
          <a:p>
            <a:pPr marL="341630" indent="-342900">
              <a:buClr>
                <a:srgbClr val="00B0F0"/>
              </a:buClr>
              <a:buFont typeface="Wingdings" panose="05000000000000000000" pitchFamily="2" charset="2"/>
              <a:buChar char="§"/>
            </a:pPr>
            <a:r>
              <a:rPr lang="en-US" sz="2000" dirty="0"/>
              <a:t>Assess Higher Order Thinking Skills, Brookhart, 2010</a:t>
            </a:r>
            <a:endParaRPr lang="en-CA" sz="2000" dirty="0"/>
          </a:p>
        </p:txBody>
      </p:sp>
    </p:spTree>
    <p:extLst>
      <p:ext uri="{BB962C8B-B14F-4D97-AF65-F5344CB8AC3E}">
        <p14:creationId xmlns:p14="http://schemas.microsoft.com/office/powerpoint/2010/main" val="3995020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b="1" dirty="0">
                <a:solidFill>
                  <a:schemeClr val="bg1">
                    <a:lumMod val="50000"/>
                  </a:schemeClr>
                </a:solidFill>
                <a:latin typeface="Arial"/>
                <a:ea typeface="+mn-lt"/>
                <a:cs typeface="Arial"/>
              </a:rPr>
              <a:t>Our school received $</a:t>
            </a:r>
            <a:r>
              <a:rPr lang="en-US" sz="2000" b="1" dirty="0">
                <a:latin typeface="Arial"/>
                <a:ea typeface="+mn-lt"/>
                <a:cs typeface="Arial"/>
              </a:rPr>
              <a:t>6 604 249 </a:t>
            </a:r>
            <a:r>
              <a:rPr lang="en-US" sz="2000" b="1" dirty="0">
                <a:solidFill>
                  <a:schemeClr val="bg1">
                    <a:lumMod val="50000"/>
                  </a:schemeClr>
                </a:solidFill>
                <a:latin typeface="Arial"/>
                <a:ea typeface="+mn-lt"/>
                <a:cs typeface="Arial"/>
              </a:rPr>
              <a:t>in 2025-26 to provide a quality education to our students and meet the goals in our school development plan (SDP).</a:t>
            </a:r>
          </a:p>
          <a:p>
            <a:pPr>
              <a:buClr>
                <a:srgbClr val="00B0F0"/>
              </a:buClr>
            </a:pPr>
            <a:endParaRPr lang="en-CA" sz="2000" b="1"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b="1" dirty="0">
                <a:solidFill>
                  <a:schemeClr val="tx1">
                    <a:lumMod val="50000"/>
                    <a:lumOff val="50000"/>
                  </a:schemeClr>
                </a:solidFill>
                <a:latin typeface="Arial"/>
                <a:ea typeface="Arial" charset="0"/>
                <a:cs typeface="Arial"/>
              </a:rPr>
              <a:t>At least 75 per cent of budgeted funds covers </a:t>
            </a:r>
            <a:r>
              <a:rPr lang="en-US" sz="2000" b="1" dirty="0">
                <a:solidFill>
                  <a:srgbClr val="00B0F0"/>
                </a:solidFill>
                <a:latin typeface="Arial"/>
                <a:ea typeface="Arial" charset="0"/>
                <a:cs typeface="Arial"/>
              </a:rPr>
              <a:t>staffing</a:t>
            </a:r>
            <a:r>
              <a:rPr lang="en-US" sz="2000" b="1" dirty="0">
                <a:solidFill>
                  <a:schemeClr val="tx1">
                    <a:lumMod val="50000"/>
                    <a:lumOff val="50000"/>
                  </a:schemeClr>
                </a:solidFill>
                <a:latin typeface="Arial"/>
                <a:ea typeface="Arial" charset="0"/>
                <a:cs typeface="Arial"/>
              </a:rPr>
              <a:t> and the remaining portion covers instructional and operational </a:t>
            </a:r>
            <a:r>
              <a:rPr lang="en-US" sz="2000" b="1" dirty="0">
                <a:solidFill>
                  <a:srgbClr val="00B0F0"/>
                </a:solidFill>
                <a:latin typeface="Arial"/>
                <a:ea typeface="Arial" charset="0"/>
                <a:cs typeface="Arial"/>
              </a:rPr>
              <a:t>supplies</a:t>
            </a:r>
            <a:r>
              <a:rPr lang="en-US" sz="2000" b="1" dirty="0">
                <a:solidFill>
                  <a:schemeClr val="tx1">
                    <a:lumMod val="50000"/>
                    <a:lumOff val="50000"/>
                  </a:schemeClr>
                </a:solidFill>
                <a:latin typeface="Arial"/>
                <a:ea typeface="Arial" charset="0"/>
                <a:cs typeface="Arial"/>
              </a:rPr>
              <a:t>.</a:t>
            </a:r>
          </a:p>
          <a:p>
            <a:pPr>
              <a:buClr>
                <a:srgbClr val="00B0F0"/>
              </a:buClr>
            </a:pPr>
            <a:endParaRPr lang="en-US" sz="2000" b="1"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a:t>
            </a:r>
            <a:r>
              <a:rPr lang="en-CA" sz="1550" dirty="0">
                <a:solidFill>
                  <a:srgbClr val="FF0000"/>
                </a:solidFill>
                <a:latin typeface="Arial"/>
                <a:ea typeface="Arial" charset="0"/>
                <a:cs typeface="Arial"/>
              </a:rPr>
              <a:t>1019</a:t>
            </a:r>
            <a:r>
              <a:rPr lang="en-CA" sz="1550" dirty="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892497604"/>
              </p:ext>
            </p:extLst>
          </p:nvPr>
        </p:nvGraphicFramePr>
        <p:xfrm>
          <a:off x="2493511" y="1429244"/>
          <a:ext cx="6432049" cy="3485194"/>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dirty="0">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$1 012 234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$5 592 035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$6 604 269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pPr algn="l" fontAlgn="b">
                        <a:buNone/>
                      </a:pPr>
                      <a:r>
                        <a:rPr lang="en-US" sz="1100" b="0" i="0" u="none" strike="noStrike" dirty="0">
                          <a:solidFill>
                            <a:srgbClr val="000000"/>
                          </a:solidFill>
                          <a:effectLst/>
                          <a:latin typeface="Arial" panose="020B0604020202020204" pitchFamily="34" charset="0"/>
                        </a:rPr>
                        <a:t> $                5,462,537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a:ea typeface="Arial" charset="0"/>
                          <a:cs typeface="Arial"/>
                        </a:rPr>
                        <a:t>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pPr algn="l" fontAlgn="b">
                        <a:buNone/>
                      </a:pPr>
                      <a:r>
                        <a:rPr lang="en-US" sz="1100" b="0" i="0" u="none" strike="noStrike" dirty="0">
                          <a:solidFill>
                            <a:srgbClr val="000000"/>
                          </a:solidFill>
                          <a:effectLst/>
                          <a:latin typeface="Arial" panose="020B0604020202020204" pitchFamily="34" charset="0"/>
                        </a:rPr>
                        <a:t> $                   436,193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charset="0"/>
                          <a:ea typeface="Arial" charset="0"/>
                          <a:cs typeface="Arial"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pPr algn="l" fontAlgn="b">
                        <a:buNone/>
                      </a:pPr>
                      <a:r>
                        <a:rPr lang="en-US" sz="1100" b="0" i="0" u="none" strike="noStrike" dirty="0">
                          <a:solidFill>
                            <a:srgbClr val="000000"/>
                          </a:solidFill>
                          <a:effectLst/>
                          <a:latin typeface="Arial" panose="020B0604020202020204" pitchFamily="34" charset="0"/>
                        </a:rPr>
                        <a:t> $                   465,020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chemeClr val="tx1"/>
                          </a:solidFill>
                          <a:latin typeface="Arial" charset="0"/>
                          <a:ea typeface="Arial" charset="0"/>
                          <a:cs typeface="Arial"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5 615 509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a:solidFill>
                            <a:schemeClr val="tx1"/>
                          </a:solidFill>
                          <a:latin typeface="Arial" charset="0"/>
                          <a:ea typeface="Arial" charset="0"/>
                          <a:cs typeface="Arial" charset="0"/>
                        </a:rPr>
                        <a:t>63.3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dirty="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43840">
                <a:tc>
                  <a:txBody>
                    <a:bodyPr/>
                    <a:lstStyle/>
                    <a:p>
                      <a:r>
                        <a:rPr lang="en-US" sz="100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pPr algn="l" fontAlgn="b">
                        <a:buNone/>
                      </a:pPr>
                      <a:r>
                        <a:rPr lang="en-US" sz="1100" b="0" i="0" u="none" strike="noStrike" dirty="0">
                          <a:solidFill>
                            <a:srgbClr val="000000"/>
                          </a:solidFill>
                          <a:effectLst/>
                          <a:latin typeface="Arial" panose="020B0604020202020204" pitchFamily="34" charset="0"/>
                        </a:rPr>
                        <a:t> $                   240,520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43840">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840">
                <a:tc>
                  <a:txBody>
                    <a:bodyPr/>
                    <a:lstStyle/>
                    <a:p>
                      <a:r>
                        <a:rPr lang="en-US" sz="1000" b="1">
                          <a:latin typeface="Arial" charset="0"/>
                          <a:ea typeface="Arial" charset="0"/>
                          <a:cs typeface="Arial" charset="0"/>
                        </a:rPr>
                        <a:t>Total</a:t>
                      </a:r>
                      <a:r>
                        <a:rPr lang="en-US" sz="1000" b="1" baseline="0">
                          <a:latin typeface="Arial" charset="0"/>
                          <a:ea typeface="Arial" charset="0"/>
                          <a:cs typeface="Arial" charset="0"/>
                        </a:rPr>
                        <a:t> RAM Deployment Plans</a:t>
                      </a:r>
                      <a:endParaRPr lang="en-US" sz="1000" b="1">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buNone/>
                      </a:pPr>
                      <a:r>
                        <a:rPr lang="en-US" sz="1100" b="1" i="0" u="none" strike="noStrike" dirty="0">
                          <a:solidFill>
                            <a:srgbClr val="000000"/>
                          </a:solidFill>
                          <a:effectLst/>
                          <a:latin typeface="Arial" panose="020B0604020202020204" pitchFamily="34" charset="0"/>
                        </a:rPr>
                        <a:t> $                6,604,269 </a:t>
                      </a: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708918"/>
          </a:xfrm>
        </p:spPr>
        <p:txBody>
          <a:bodyPr>
            <a:normAutofit/>
          </a:bodyPr>
          <a:lstStyle/>
          <a:p>
            <a:r>
              <a:rPr lang="en-CA" sz="2500" b="1" dirty="0">
                <a:solidFill>
                  <a:srgbClr val="00B0F0"/>
                </a:solidFill>
                <a:latin typeface="Arial"/>
                <a:cs typeface="Arial"/>
              </a:rPr>
              <a:t>Our 2025-26 School Budget</a:t>
            </a:r>
            <a:endParaRPr lang="en-US" sz="2500" dirty="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p>
          <a:p>
            <a:pPr marL="0" indent="0">
              <a:buNone/>
            </a:pPr>
            <a:r>
              <a:rPr lang="en-US" sz="2000" dirty="0">
                <a:solidFill>
                  <a:schemeClr val="tx1">
                    <a:lumMod val="50000"/>
                    <a:lumOff val="50000"/>
                  </a:schemeClr>
                </a:solidFill>
                <a:latin typeface="Arial"/>
                <a:ea typeface="Arial" charset="0"/>
                <a:cs typeface="Arial"/>
              </a:rPr>
              <a:t>Examples</a:t>
            </a:r>
            <a:endParaRPr lang="en-US" dirty="0">
              <a:solidFill>
                <a:schemeClr val="tx1">
                  <a:lumMod val="50000"/>
                  <a:lumOff val="50000"/>
                </a:schemeClr>
              </a:solidFill>
              <a:latin typeface="Arial"/>
              <a:ea typeface="Arial" charset="0"/>
              <a:cs typeface="Arial"/>
            </a:endParaRPr>
          </a:p>
          <a:p>
            <a:pPr lvl="1"/>
            <a:r>
              <a:rPr lang="en-US" dirty="0">
                <a:solidFill>
                  <a:schemeClr val="tx1">
                    <a:lumMod val="50000"/>
                    <a:lumOff val="50000"/>
                  </a:schemeClr>
                </a:solidFill>
                <a:latin typeface="Arial"/>
                <a:cs typeface="Arial"/>
              </a:rPr>
              <a:t>Field trips (e.g., Zoo, Science Centre)</a:t>
            </a:r>
          </a:p>
          <a:p>
            <a:pPr lvl="1"/>
            <a:r>
              <a:rPr lang="en-US" dirty="0">
                <a:solidFill>
                  <a:schemeClr val="tx1">
                    <a:lumMod val="50000"/>
                    <a:lumOff val="50000"/>
                  </a:schemeClr>
                </a:solidFill>
                <a:latin typeface="Arial"/>
                <a:cs typeface="Arial"/>
              </a:rPr>
              <a:t>In-school activities (e.g., Teachers Pet)</a:t>
            </a:r>
          </a:p>
          <a:p>
            <a:pPr lvl="1"/>
            <a:r>
              <a:rPr lang="en-US" dirty="0">
                <a:solidFill>
                  <a:schemeClr val="tx1">
                    <a:lumMod val="50000"/>
                    <a:lumOff val="50000"/>
                  </a:schemeClr>
                </a:solidFill>
                <a:latin typeface="Arial"/>
                <a:cs typeface="Arial"/>
              </a:rPr>
              <a:t>Sports teams</a:t>
            </a:r>
          </a:p>
          <a:p>
            <a:pPr lvl="1"/>
            <a:r>
              <a:rPr lang="en-US" dirty="0">
                <a:solidFill>
                  <a:schemeClr val="tx1">
                    <a:lumMod val="50000"/>
                    <a:lumOff val="50000"/>
                  </a:schemeClr>
                </a:solidFill>
                <a:latin typeface="Arial"/>
                <a:cs typeface="Arial"/>
              </a:rPr>
              <a:t>Options</a:t>
            </a:r>
          </a:p>
          <a:p>
            <a:pPr lvl="1"/>
            <a:r>
              <a:rPr lang="en-US" dirty="0">
                <a:solidFill>
                  <a:schemeClr val="tx1">
                    <a:lumMod val="50000"/>
                    <a:lumOff val="50000"/>
                  </a:schemeClr>
                </a:solidFill>
                <a:latin typeface="Arial"/>
                <a:cs typeface="Arial"/>
              </a:rPr>
              <a:t>JH incidental fee (games, tables, intramurals)</a:t>
            </a:r>
          </a:p>
          <a:p>
            <a:pPr lvl="1"/>
            <a:endParaRPr lang="en-US" dirty="0">
              <a:latin typeface="Arial"/>
              <a:cs typeface="Arial"/>
            </a:endParaRPr>
          </a:p>
        </p:txBody>
      </p:sp>
    </p:spTree>
    <p:extLst>
      <p:ext uri="{BB962C8B-B14F-4D97-AF65-F5344CB8AC3E}">
        <p14:creationId xmlns:p14="http://schemas.microsoft.com/office/powerpoint/2010/main" val="258973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a:buNone/>
            </a:pPr>
            <a:r>
              <a:rPr lang="en-CA" sz="2000" dirty="0">
                <a:solidFill>
                  <a:srgbClr val="00B0F0"/>
                </a:solidFill>
                <a:latin typeface="Wingdings"/>
                <a:cs typeface="Arial"/>
                <a:sym typeface="Wingdings"/>
              </a:rPr>
              <a:t>§</a:t>
            </a:r>
            <a:r>
              <a:rPr lang="en-CA" sz="2000" dirty="0">
                <a:solidFill>
                  <a:srgbClr val="000000"/>
                </a:solidFill>
                <a:latin typeface="Arial"/>
                <a:cs typeface="Arial"/>
                <a:hlinkClick r:id="rId3"/>
              </a:rPr>
              <a:t>Guide to 2025-26 School Fees</a:t>
            </a:r>
            <a:endParaRPr lang="en-US"/>
          </a:p>
          <a:p>
            <a:pPr marL="0" indent="0">
              <a:buNone/>
            </a:pPr>
            <a:endParaRPr lang="en-CA" sz="2000">
              <a:solidFill>
                <a:srgbClr val="FF0000"/>
              </a:solidFill>
              <a:latin typeface="Arial" charset="0"/>
              <a:ea typeface="Arial" charset="0"/>
              <a:cs typeface="Arial"/>
            </a:endParaRPr>
          </a:p>
        </p:txBody>
      </p:sp>
    </p:spTree>
    <p:extLst>
      <p:ext uri="{BB962C8B-B14F-4D97-AF65-F5344CB8AC3E}">
        <p14:creationId xmlns:p14="http://schemas.microsoft.com/office/powerpoint/2010/main" val="176593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hlinkClick r:id="rId3"/>
              </a:rPr>
              <a:t>2024-25 Report to Parents on </a:t>
            </a:r>
            <a:r>
              <a:rPr lang="en-US" sz="2000">
                <a:solidFill>
                  <a:schemeClr val="tx1">
                    <a:lumMod val="50000"/>
                    <a:lumOff val="50000"/>
                  </a:schemeClr>
                </a:solidFill>
                <a:latin typeface="Arial"/>
                <a:ea typeface="Arial" charset="0"/>
                <a:cs typeface="Arial"/>
                <a:hlinkClick r:id="rId3"/>
              </a:rPr>
              <a:t>Fees </a:t>
            </a:r>
            <a:endParaRPr lang="en-US" sz="2000" dirty="0">
              <a:solidFill>
                <a:schemeClr val="tx1">
                  <a:lumMod val="50000"/>
                  <a:lumOff val="50000"/>
                </a:schemeClr>
              </a:solidFill>
              <a:latin typeface="Arial"/>
              <a:ea typeface="Arial" charset="0"/>
              <a:cs typeface="Arial"/>
            </a:endParaRPr>
          </a:p>
        </p:txBody>
      </p:sp>
    </p:spTree>
    <p:extLst>
      <p:ext uri="{BB962C8B-B14F-4D97-AF65-F5344CB8AC3E}">
        <p14:creationId xmlns:p14="http://schemas.microsoft.com/office/powerpoint/2010/main" val="158546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br>
              <a:rPr lang="en-US" b="1" dirty="0">
                <a:latin typeface="Arial" panose="020B0604020202020204" pitchFamily="34" charset="0"/>
                <a:ea typeface="+mn-ea"/>
                <a:cs typeface="Arial" panose="020B0604020202020204" pitchFamily="34" charset="0"/>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Our updated school development plan will be posted on our school website.</a:t>
            </a:r>
            <a:endParaRPr lang="en-CA" sz="2000" dirty="0"/>
          </a:p>
        </p:txBody>
      </p:sp>
    </p:spTree>
    <p:extLst>
      <p:ext uri="{BB962C8B-B14F-4D97-AF65-F5344CB8AC3E}">
        <p14:creationId xmlns:p14="http://schemas.microsoft.com/office/powerpoint/2010/main" val="41040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br>
              <a:rPr lang="en-US" b="1" dirty="0">
                <a:latin typeface="Arial"/>
                <a:ea typeface="+mn-ea"/>
                <a:cs typeface="Arial"/>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school planning at Crossing Park</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7112" y="-5671"/>
            <a:ext cx="9056079" cy="5160446"/>
          </a:xfrm>
          <a:prstGeom prst="rect">
            <a:avLst/>
          </a:prstGeom>
        </p:spPr>
      </p:pic>
    </p:spTree>
    <p:extLst>
      <p:ext uri="{BB962C8B-B14F-4D97-AF65-F5344CB8AC3E}">
        <p14:creationId xmlns:p14="http://schemas.microsoft.com/office/powerpoint/2010/main" val="65212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br>
              <a:rPr lang="en-CA" b="1">
                <a:latin typeface="Arial" panose="020B0604020202020204" pitchFamily="34" charset="0"/>
                <a:cs typeface="Arial" panose="020B0604020202020204" pitchFamily="34" charset="0"/>
              </a:rPr>
            </a:br>
            <a:br>
              <a:rPr lang="en-CA"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Guides ongoing assessment and review of goals and actions.</a:t>
            </a:r>
            <a:endParaRPr lang="en-US">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Our school development plan is the driver for closing </a:t>
            </a:r>
            <a:r>
              <a:rPr lang="en-CA" sz="5000">
                <a:solidFill>
                  <a:schemeClr val="tx1">
                    <a:lumMod val="50000"/>
                    <a:lumOff val="50000"/>
                  </a:schemeClr>
                </a:solidFill>
                <a:latin typeface="Arial"/>
                <a:cs typeface="Arial"/>
              </a:rPr>
              <a:t>learning</a:t>
            </a:r>
            <a:r>
              <a:rPr lang="en-CA" sz="5000">
                <a:solidFill>
                  <a:srgbClr val="FF0000"/>
                </a:solidFill>
                <a:latin typeface="Arial"/>
                <a:cs typeface="Arial"/>
              </a:rPr>
              <a:t> </a:t>
            </a:r>
            <a:r>
              <a:rPr lang="en-CA" sz="500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Instructional strategies</a:t>
            </a:r>
            <a:r>
              <a:rPr lang="en-CA" sz="340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3181189"/>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US" sz="2000" dirty="0"/>
              <a:t>Student achievement across disciplines will improve through fair, equitable, and transparent assessments</a:t>
            </a: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Outcome</a:t>
            </a:r>
            <a:endParaRPr lang="en-CA" sz="2500" b="1" dirty="0">
              <a:solidFill>
                <a:srgbClr val="00B0F0"/>
              </a:solidFill>
              <a:latin typeface="Arial"/>
              <a:cs typeface="Arial" panose="020B0604020202020204" pitchFamily="34" charset="0"/>
            </a:endParaRPr>
          </a:p>
        </p:txBody>
      </p:sp>
      <p:sp>
        <p:nvSpPr>
          <p:cNvPr id="7" name="Content Placeholder 4"/>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US" sz="2000" dirty="0"/>
              <a:t>Improve assessment calibration and scaffolding in task design and assessment criteria to elicit level 3 and 4 understanding from students. </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7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US" sz="2000" dirty="0"/>
              <a:t>Science/Math/Social Studies/ELA Report Card Indicators – looking for increase in 3s and 4s </a:t>
            </a:r>
          </a:p>
          <a:p>
            <a:pPr marL="341630" indent="-342900">
              <a:buClr>
                <a:srgbClr val="00B0F0"/>
              </a:buClr>
              <a:buFont typeface="Wingdings" panose="05000000000000000000" pitchFamily="2" charset="2"/>
              <a:buChar char="§"/>
            </a:pPr>
            <a:r>
              <a:rPr lang="en-US" sz="2000" dirty="0"/>
              <a:t>EAL Benchmarks: Speaking </a:t>
            </a:r>
          </a:p>
          <a:p>
            <a:pPr marL="341630" indent="-342900">
              <a:buClr>
                <a:srgbClr val="00B0F0"/>
              </a:buClr>
              <a:buFont typeface="Wingdings" panose="05000000000000000000" pitchFamily="2" charset="2"/>
              <a:buChar char="§"/>
            </a:pPr>
            <a:r>
              <a:rPr lang="en-US" sz="2000" dirty="0"/>
              <a:t>Student Perception Data – CBE Student Survey Results (K-12): Correlating questions include: “I am confident in myself as a learner”, “I share my ideas and ask questions in mathematics class” and “I ask for help when I need it.” </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5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US" sz="2000" dirty="0"/>
              <a:t>Student Perception Data – locally based measure</a:t>
            </a:r>
          </a:p>
          <a:p>
            <a:pPr marL="341630" indent="-342900">
              <a:buClr>
                <a:srgbClr val="00B0F0"/>
              </a:buClr>
              <a:buFont typeface="Wingdings" panose="05000000000000000000" pitchFamily="2" charset="2"/>
              <a:buChar char="§"/>
            </a:pPr>
            <a:r>
              <a:rPr lang="en-US" sz="2000" dirty="0"/>
              <a:t>Teacher Perception Data – locally based measure </a:t>
            </a:r>
          </a:p>
          <a:p>
            <a:pPr marL="341630" indent="-342900">
              <a:buClr>
                <a:srgbClr val="00B0F0"/>
              </a:buClr>
              <a:buFont typeface="Wingdings" panose="05000000000000000000" pitchFamily="2" charset="2"/>
              <a:buChar char="§"/>
            </a:pPr>
            <a:r>
              <a:rPr lang="en-US" sz="2000" dirty="0"/>
              <a:t>“Look-</a:t>
            </a:r>
            <a:r>
              <a:rPr lang="en-US" sz="2000" dirty="0" err="1"/>
              <a:t>fors</a:t>
            </a:r>
            <a:r>
              <a:rPr lang="en-US" sz="2000" dirty="0"/>
              <a:t>” data from class visits focused on increased use of oral language, clear and transparent assessment criteria,</a:t>
            </a:r>
          </a:p>
          <a:p>
            <a:pPr marL="341630" indent="-342900">
              <a:buClr>
                <a:srgbClr val="00B0F0"/>
              </a:buClr>
              <a:buFont typeface="Wingdings" panose="05000000000000000000" pitchFamily="2" charset="2"/>
              <a:buChar char="§"/>
            </a:pPr>
            <a:r>
              <a:rPr lang="en-US" sz="2000" dirty="0"/>
              <a:t>Professional Learning sessions related to assessment calibration </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475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6 -FULL" id="{2D1AF55B-86DB-47DB-874B-E067920A9739}" vid="{7D6F9E8D-CB58-4ABD-8296-F7B336EB6BCF}"/>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6 -FULL" id="{2D1AF55B-86DB-47DB-874B-E067920A9739}" vid="{B739EF38-0E6C-4506-8B0C-3F2C799DBA72}"/>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6 -FULL" id="{2D1AF55B-86DB-47DB-874B-E067920A9739}" vid="{4C920392-A626-4CF1-81E2-6A11B53B3601}"/>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6 -FULL" id="{2D1AF55B-86DB-47DB-874B-E067920A9739}" vid="{F29704BC-8938-4A99-A643-341805863586}"/>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6 -FULL" id="{2D1AF55B-86DB-47DB-874B-E067920A9739}" vid="{8912921D-A0FD-432D-89AD-340A17CD1EE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86003687-1d09-454a-a0ea-ad8f1346a0cf">INSITE-1426687859-211</_dlc_DocId>
    <_dlc_DocIdUrl xmlns="86003687-1d09-454a-a0ea-ad8f1346a0cf">
      <Url>https://insite.cbe.ab.ca/system/leaders/community-engagement/_layouts/15/DocIdRedir.aspx?ID=INSITE-1426687859-211</Url>
      <Description>INSITE-1426687859-211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9D17A781B0F0C41A216E48D7DDD0843" ma:contentTypeVersion="4" ma:contentTypeDescription="Create a new document." ma:contentTypeScope="" ma:versionID="2d9459d37e09f9c8500ad1ccd174c4ef">
  <xsd:schema xmlns:xsd="http://www.w3.org/2001/XMLSchema" xmlns:xs="http://www.w3.org/2001/XMLSchema" xmlns:p="http://schemas.microsoft.com/office/2006/metadata/properties" xmlns:ns1="http://schemas.microsoft.com/sharepoint/v3" xmlns:ns2="86003687-1d09-454a-a0ea-ad8f1346a0cf" targetNamespace="http://schemas.microsoft.com/office/2006/metadata/properties" ma:root="true" ma:fieldsID="c06f32078b5b4954415a029ef20509d8" ns1:_="" ns2:_="">
    <xsd:import namespace="http://schemas.microsoft.com/sharepoint/v3"/>
    <xsd:import namespace="86003687-1d09-454a-a0ea-ad8f1346a0c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4797E-93BF-42D6-AB8D-720A5C0C0E8B}">
  <ds:schemaRefs>
    <ds:schemaRef ds:uri="http://schemas.microsoft.com/sharepoint/events"/>
  </ds:schemaRefs>
</ds:datastoreItem>
</file>

<file path=customXml/itemProps2.xml><?xml version="1.0" encoding="utf-8"?>
<ds:datastoreItem xmlns:ds="http://schemas.openxmlformats.org/officeDocument/2006/customXml" ds:itemID="{EE437EC1-3823-4367-A256-C67E1E42D5A2}">
  <ds:schemaRefs>
    <ds:schemaRef ds:uri="http://schemas.microsoft.com/office/2006/documentManagement/types"/>
    <ds:schemaRef ds:uri="http://purl.org/dc/elements/1.1/"/>
    <ds:schemaRef ds:uri="http://schemas.microsoft.com/sharepoint/v3"/>
    <ds:schemaRef ds:uri="86003687-1d09-454a-a0ea-ad8f1346a0cf"/>
    <ds:schemaRef ds:uri="http://www.w3.org/XML/1998/namespace"/>
    <ds:schemaRef ds:uri="http://schemas.microsoft.com/office/2006/metadata/properties"/>
    <ds:schemaRef ds:uri="http://purl.org/dc/dcmitype/"/>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4.xml><?xml version="1.0" encoding="utf-8"?>
<ds:datastoreItem xmlns:ds="http://schemas.openxmlformats.org/officeDocument/2006/customXml" ds:itemID="{79DBBFB6-E9CF-4548-91AD-F55B66292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003687-1d09-454a-a0ea-ad8f1346a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presentation-template-school-planning-engagement-2026-full</Template>
  <TotalTime>1444</TotalTime>
  <Words>1548</Words>
  <Application>Microsoft Office PowerPoint</Application>
  <PresentationFormat>On-screen Show (16:9)</PresentationFormat>
  <Paragraphs>168</Paragraphs>
  <Slides>22</Slides>
  <Notes>14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2026 School Planning </vt:lpstr>
      <vt:lpstr> 2026 School Planning </vt:lpstr>
      <vt:lpstr> 2026 School Planning </vt:lpstr>
      <vt:lpstr>PowerPoint Presentation</vt:lpstr>
      <vt:lpstr>How is Our School Development  Plan Used?     </vt:lpstr>
      <vt:lpstr>School Development Plan –  School Goal</vt:lpstr>
      <vt:lpstr>School Development Plan –  Outcome</vt:lpstr>
      <vt:lpstr>School Development Plan –  Outcome Measures</vt:lpstr>
      <vt:lpstr>School Development Plan –   Data for Monitoring Progress</vt:lpstr>
      <vt:lpstr>School Development Plan</vt:lpstr>
      <vt:lpstr>School Development Plan</vt:lpstr>
      <vt:lpstr>School Development Plan</vt:lpstr>
      <vt:lpstr>School Development Plan</vt:lpstr>
      <vt:lpstr>Questions?</vt:lpstr>
      <vt:lpstr>Our School Budget</vt:lpstr>
      <vt:lpstr>Our 2025-26 School Budget</vt:lpstr>
      <vt:lpstr>PowerPoint Presentation</vt:lpstr>
      <vt:lpstr>PowerPoint Presentation</vt:lpstr>
      <vt:lpstr>PowerPoint Presentation</vt:lpstr>
      <vt:lpstr>Questions?</vt:lpstr>
      <vt:lpstr>Wrap-Up</vt:lpstr>
      <vt:lpstr>PowerPoint Presentation</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Marklinger, Alana K</dc:creator>
  <cp:lastModifiedBy>Marklinger, Alana K</cp:lastModifiedBy>
  <cp:revision>5</cp:revision>
  <dcterms:created xsi:type="dcterms:W3CDTF">2026-02-19T19:05:36Z</dcterms:created>
  <dcterms:modified xsi:type="dcterms:W3CDTF">2026-02-20T19:11:53Z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0x01010099D17A781B0F0C41A216E48D7DDD0843</vt:lpwstr>
  </property>
  <property fmtid="{D5CDD505-2E9C-101B-9397-08002B2CF9AE}" pid="3" name="_dlc_DocIdItemGuid">
    <vt:lpwstr>94f63dd7-1725-4e68-bc48-367c93029cde</vt:lpwstr>
  </property>
  <property fmtid="{D5CDD505-2E9C-101B-9397-08002B2CF9AE}" pid="4" name="MediaServiceImageTags">
    <vt:lpwstr/>
  </property>
</Properties>
</file>